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59" r:id="rId4"/>
    <p:sldId id="260" r:id="rId5"/>
  </p:sldIdLst>
  <p:sldSz cx="9144000" cy="6858000" type="screen4x3"/>
  <p:notesSz cx="7010400" cy="92964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B2B2B2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8429" autoAdjust="0"/>
  </p:normalViewPr>
  <p:slideViewPr>
    <p:cSldViewPr>
      <p:cViewPr varScale="1">
        <p:scale>
          <a:sx n="107" d="100"/>
          <a:sy n="107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image" Target="../media/image5.wmf"/><Relationship Id="rId6" Type="http://schemas.openxmlformats.org/officeDocument/2006/relationships/image" Target="../media/image13.wmf"/><Relationship Id="rId5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6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image" Target="../media/image4.wmf"/><Relationship Id="rId16" Type="http://schemas.openxmlformats.org/officeDocument/2006/relationships/image" Target="../media/image23.wmf"/><Relationship Id="rId1" Type="http://schemas.openxmlformats.org/officeDocument/2006/relationships/image" Target="../media/image5.wmf"/><Relationship Id="rId6" Type="http://schemas.openxmlformats.org/officeDocument/2006/relationships/image" Target="../media/image1.wmf"/><Relationship Id="rId11" Type="http://schemas.openxmlformats.org/officeDocument/2006/relationships/image" Target="../media/image18.wmf"/><Relationship Id="rId5" Type="http://schemas.openxmlformats.org/officeDocument/2006/relationships/image" Target="../media/image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7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3" y="0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7118218-5F3A-4F19-BDDB-7133E3A0B995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3" y="8830627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88C7472-9F30-4B0B-A236-05852F4B5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416108"/>
            <a:ext cx="5607684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3CA71-4117-4D99-88F2-BCF7BBECB1E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AB37B-4380-4172-92CA-50644CD0CFE1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04603-81AF-46F8-B961-432C8506C271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CDD56-2238-48CC-9997-A715FE0CAD9F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34243-4D5B-4918-A2CE-B1EE02DAEAE7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40F67-3515-49F9-B2F8-081DD25BFC9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64E96-BCB3-43B0-8B5C-586DA676F09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021E8-C72B-4D99-9E52-0389E8FBB8B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12684C-8B7D-4C62-886F-C557287609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6862E-FDD0-4EBC-A943-029DD2FBEB4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47D94-A95A-460C-A277-74B5B63BEAE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4ED3F-5307-4AA3-9010-492A78945E7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C8808-DF45-4CB6-AEB6-C43634F6E88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D6093-40F0-41D6-BAF2-5207BF3CB34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49E8D-9DBE-4DEE-85FB-7CE9C16FFBC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44E79-273A-44AD-A593-0478A7C3150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C4516-13E7-412E-BE16-64C9A5CAC69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CF0206-7E1E-4EA9-92F8-EEA7861740E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42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6.bin"/><Relationship Id="rId29" Type="http://schemas.openxmlformats.org/officeDocument/2006/relationships/oleObject" Target="../embeddings/oleObject4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40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9.bin"/><Relationship Id="rId28" Type="http://schemas.openxmlformats.org/officeDocument/2006/relationships/oleObject" Target="../embeddings/oleObject44.bin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7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8.bin"/><Relationship Id="rId27" Type="http://schemas.openxmlformats.org/officeDocument/2006/relationships/oleObject" Target="../embeddings/oleObject43.bin"/><Relationship Id="rId30" Type="http://schemas.openxmlformats.org/officeDocument/2006/relationships/oleObject" Target="../embeddings/oleObject4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52600" y="1143000"/>
            <a:ext cx="2741613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752600" y="4572000"/>
            <a:ext cx="274161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934200" y="1143000"/>
            <a:ext cx="457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0" y="1143000"/>
            <a:ext cx="338138" cy="1828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124200" y="304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657600" y="1143000"/>
            <a:ext cx="338138" cy="1828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2438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24384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8100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149600" y="3048000"/>
          <a:ext cx="279400" cy="393700"/>
        </p:xfrm>
        <a:graphic>
          <a:graphicData uri="http://schemas.openxmlformats.org/presentationml/2006/ole">
            <p:oleObj spid="_x0000_s53250" name="Equation" r:id="rId4" imgW="279360" imgH="393480" progId="Equation.3">
              <p:embed/>
            </p:oleObj>
          </a:graphicData>
        </a:graphic>
      </p:graphicFrame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7526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44958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752600" y="4114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3206750" y="3937000"/>
          <a:ext cx="165100" cy="177800"/>
        </p:xfrm>
        <a:graphic>
          <a:graphicData uri="http://schemas.openxmlformats.org/presentationml/2006/ole">
            <p:oleObj spid="_x0000_s53251" name="Equation" r:id="rId5" imgW="164880" imgH="177480" progId="Equation.3">
              <p:embed/>
            </p:oleObj>
          </a:graphicData>
        </a:graphic>
      </p:graphicFrame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1828800" y="1219200"/>
            <a:ext cx="284163" cy="284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1828800" y="2590800"/>
            <a:ext cx="284163" cy="284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Oval 23"/>
          <p:cNvSpPr>
            <a:spLocks noChangeArrowheads="1"/>
          </p:cNvSpPr>
          <p:nvPr/>
        </p:nvSpPr>
        <p:spPr bwMode="auto">
          <a:xfrm>
            <a:off x="4135438" y="1219200"/>
            <a:ext cx="284162" cy="284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4114800" y="2611438"/>
            <a:ext cx="284163" cy="284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>
            <a:off x="1371600" y="137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H="1">
            <a:off x="13716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447800" y="1371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1447800" y="1905000"/>
          <a:ext cx="279400" cy="393700"/>
        </p:xfrm>
        <a:graphic>
          <a:graphicData uri="http://schemas.openxmlformats.org/presentationml/2006/ole">
            <p:oleObj spid="_x0000_s53252" name="Equation" r:id="rId6" imgW="279360" imgH="393480" progId="Equation.3">
              <p:embed/>
            </p:oleObj>
          </a:graphicData>
        </a:graphic>
      </p:graphicFrame>
      <p:sp>
        <p:nvSpPr>
          <p:cNvPr id="2077" name="Line 29"/>
          <p:cNvSpPr>
            <a:spLocks noChangeShapeType="1"/>
          </p:cNvSpPr>
          <p:nvPr/>
        </p:nvSpPr>
        <p:spPr bwMode="auto">
          <a:xfrm flipH="1">
            <a:off x="914400" y="114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1066800" y="1143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80" name="Object 32"/>
          <p:cNvGraphicFramePr>
            <a:graphicFrameLocks noChangeAspect="1"/>
          </p:cNvGraphicFramePr>
          <p:nvPr/>
        </p:nvGraphicFramePr>
        <p:xfrm>
          <a:off x="1123950" y="2019300"/>
          <a:ext cx="165100" cy="165100"/>
        </p:xfrm>
        <a:graphic>
          <a:graphicData uri="http://schemas.openxmlformats.org/presentationml/2006/ole">
            <p:oleObj spid="_x0000_s53253" name="Equation" r:id="rId7" imgW="164880" imgH="164880" progId="Equation.3">
              <p:embed/>
            </p:oleObj>
          </a:graphicData>
        </a:graphic>
      </p:graphicFrame>
      <p:sp>
        <p:nvSpPr>
          <p:cNvPr id="2081" name="Oval 33"/>
          <p:cNvSpPr>
            <a:spLocks noChangeAspect="1" noChangeArrowheads="1"/>
          </p:cNvSpPr>
          <p:nvPr/>
        </p:nvSpPr>
        <p:spPr bwMode="auto">
          <a:xfrm>
            <a:off x="1903413" y="1287463"/>
            <a:ext cx="136525" cy="136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Oval 34"/>
          <p:cNvSpPr>
            <a:spLocks noChangeAspect="1" noChangeArrowheads="1"/>
          </p:cNvSpPr>
          <p:nvPr/>
        </p:nvSpPr>
        <p:spPr bwMode="auto">
          <a:xfrm>
            <a:off x="1905000" y="2667000"/>
            <a:ext cx="136525" cy="136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Oval 35"/>
          <p:cNvSpPr>
            <a:spLocks noChangeAspect="1" noChangeArrowheads="1"/>
          </p:cNvSpPr>
          <p:nvPr/>
        </p:nvSpPr>
        <p:spPr bwMode="auto">
          <a:xfrm>
            <a:off x="4206875" y="1295400"/>
            <a:ext cx="136525" cy="136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Oval 36"/>
          <p:cNvSpPr>
            <a:spLocks noChangeAspect="1" noChangeArrowheads="1"/>
          </p:cNvSpPr>
          <p:nvPr/>
        </p:nvSpPr>
        <p:spPr bwMode="auto">
          <a:xfrm>
            <a:off x="4191000" y="2682875"/>
            <a:ext cx="136525" cy="136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36576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3997325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3657600" y="9906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22860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2625725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2286000" y="9906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91" name="Object 43"/>
          <p:cNvGraphicFramePr>
            <a:graphicFrameLocks noChangeAspect="1"/>
          </p:cNvGraphicFramePr>
          <p:nvPr/>
        </p:nvGraphicFramePr>
        <p:xfrm>
          <a:off x="3721100" y="533400"/>
          <a:ext cx="203200" cy="393700"/>
        </p:xfrm>
        <a:graphic>
          <a:graphicData uri="http://schemas.openxmlformats.org/presentationml/2006/ole">
            <p:oleObj spid="_x0000_s53254" name="Equation" r:id="rId8" imgW="203040" imgH="393480" progId="Equation.3">
              <p:embed/>
            </p:oleObj>
          </a:graphicData>
        </a:graphic>
      </p:graphicFrame>
      <p:graphicFrame>
        <p:nvGraphicFramePr>
          <p:cNvPr id="2092" name="Object 44"/>
          <p:cNvGraphicFramePr>
            <a:graphicFrameLocks noChangeAspect="1"/>
          </p:cNvGraphicFramePr>
          <p:nvPr/>
        </p:nvGraphicFramePr>
        <p:xfrm>
          <a:off x="2387600" y="533400"/>
          <a:ext cx="203200" cy="393700"/>
        </p:xfrm>
        <a:graphic>
          <a:graphicData uri="http://schemas.openxmlformats.org/presentationml/2006/ole">
            <p:oleObj spid="_x0000_s53255" name="Equation" r:id="rId9" imgW="203040" imgH="393480" progId="Equation.3">
              <p:embed/>
            </p:oleObj>
          </a:graphicData>
        </a:graphic>
      </p:graphicFrame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19812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42672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1981200" y="3810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3136900" y="3416300"/>
          <a:ext cx="304800" cy="393700"/>
        </p:xfrm>
        <a:graphic>
          <a:graphicData uri="http://schemas.openxmlformats.org/presentationml/2006/ole">
            <p:oleObj spid="_x0000_s53256" name="Equation" r:id="rId10" imgW="304560" imgH="393480" progId="Equation.3">
              <p:embed/>
            </p:oleObj>
          </a:graphicData>
        </a:graphic>
      </p:graphicFrame>
      <p:sp>
        <p:nvSpPr>
          <p:cNvPr id="2097" name="Line 49"/>
          <p:cNvSpPr>
            <a:spLocks noChangeShapeType="1"/>
          </p:cNvSpPr>
          <p:nvPr/>
        </p:nvSpPr>
        <p:spPr bwMode="auto">
          <a:xfrm flipV="1">
            <a:off x="4124325" y="1508125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H="1">
            <a:off x="43434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>
            <a:off x="4495800" y="91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4724400" y="533400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 counter bore</a:t>
            </a:r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4540250" y="533400"/>
          <a:ext cx="266700" cy="393700"/>
        </p:xfrm>
        <a:graphic>
          <a:graphicData uri="http://schemas.openxmlformats.org/presentationml/2006/ole">
            <p:oleObj spid="_x0000_s53257" name="Equation" r:id="rId11" imgW="266400" imgH="393480" progId="Equation.3">
              <p:embed/>
            </p:oleObj>
          </a:graphicData>
        </a:graphic>
      </p:graphicFrame>
      <p:sp>
        <p:nvSpPr>
          <p:cNvPr id="2103" name="Line 55"/>
          <p:cNvSpPr>
            <a:spLocks noChangeShapeType="1"/>
          </p:cNvSpPr>
          <p:nvPr/>
        </p:nvSpPr>
        <p:spPr bwMode="auto">
          <a:xfrm>
            <a:off x="39624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 flipH="1">
            <a:off x="43434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05" name="Object 57"/>
          <p:cNvGraphicFramePr>
            <a:graphicFrameLocks noChangeAspect="1"/>
          </p:cNvGraphicFramePr>
          <p:nvPr/>
        </p:nvGraphicFramePr>
        <p:xfrm>
          <a:off x="4641850" y="977900"/>
          <a:ext cx="279400" cy="393700"/>
        </p:xfrm>
        <a:graphic>
          <a:graphicData uri="http://schemas.openxmlformats.org/presentationml/2006/ole">
            <p:oleObj spid="_x0000_s53258" name="Equation" r:id="rId12" imgW="279360" imgH="393480" progId="Equation.3">
              <p:embed/>
            </p:oleObj>
          </a:graphicData>
        </a:graphic>
      </p:graphicFrame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1828800" y="4572000"/>
            <a:ext cx="284163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1905000" y="4800600"/>
            <a:ext cx="136525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4114800" y="4572000"/>
            <a:ext cx="284163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4191000" y="4800600"/>
            <a:ext cx="136525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>
            <a:off x="9906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9906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10668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22" name="Object 74"/>
          <p:cNvGraphicFramePr>
            <a:graphicFrameLocks noChangeAspect="1"/>
          </p:cNvGraphicFramePr>
          <p:nvPr/>
        </p:nvGraphicFramePr>
        <p:xfrm>
          <a:off x="1155700" y="4572000"/>
          <a:ext cx="215900" cy="393700"/>
        </p:xfrm>
        <a:graphic>
          <a:graphicData uri="http://schemas.openxmlformats.org/presentationml/2006/ole">
            <p:oleObj spid="_x0000_s53260" name="Equation" r:id="rId13" imgW="215640" imgH="393480" progId="Equation.3">
              <p:embed/>
            </p:oleObj>
          </a:graphicData>
        </a:graphic>
      </p:graphicFrame>
      <p:sp>
        <p:nvSpPr>
          <p:cNvPr id="2123" name="Line 75"/>
          <p:cNvSpPr>
            <a:spLocks noChangeShapeType="1"/>
          </p:cNvSpPr>
          <p:nvPr/>
        </p:nvSpPr>
        <p:spPr bwMode="auto">
          <a:xfrm>
            <a:off x="1447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13716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>
            <a:off x="13716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26" name="Object 78"/>
          <p:cNvGraphicFramePr>
            <a:graphicFrameLocks noChangeAspect="1"/>
          </p:cNvGraphicFramePr>
          <p:nvPr/>
        </p:nvGraphicFramePr>
        <p:xfrm>
          <a:off x="1612900" y="4711700"/>
          <a:ext cx="215900" cy="393700"/>
        </p:xfrm>
        <a:graphic>
          <a:graphicData uri="http://schemas.openxmlformats.org/presentationml/2006/ole">
            <p:oleObj spid="_x0000_s53261" name="Equation" r:id="rId14" imgW="215640" imgH="393480" progId="Equation.3">
              <p:embed/>
            </p:oleObj>
          </a:graphicData>
        </a:graphic>
      </p:graphicFrame>
      <p:sp>
        <p:nvSpPr>
          <p:cNvPr id="2127" name="Oval 79"/>
          <p:cNvSpPr>
            <a:spLocks noChangeArrowheads="1"/>
          </p:cNvSpPr>
          <p:nvPr/>
        </p:nvSpPr>
        <p:spPr bwMode="auto">
          <a:xfrm>
            <a:off x="2286000" y="4633913"/>
            <a:ext cx="338138" cy="338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8" name="Oval 80"/>
          <p:cNvSpPr>
            <a:spLocks noChangeArrowheads="1"/>
          </p:cNvSpPr>
          <p:nvPr/>
        </p:nvSpPr>
        <p:spPr bwMode="auto">
          <a:xfrm>
            <a:off x="3659188" y="4633913"/>
            <a:ext cx="338137" cy="338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6934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2" name="Line 84"/>
          <p:cNvSpPr>
            <a:spLocks noChangeShapeType="1"/>
          </p:cNvSpPr>
          <p:nvPr/>
        </p:nvSpPr>
        <p:spPr bwMode="auto">
          <a:xfrm>
            <a:off x="6934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3" name="Line 85"/>
          <p:cNvSpPr>
            <a:spLocks noChangeShapeType="1"/>
          </p:cNvSpPr>
          <p:nvPr/>
        </p:nvSpPr>
        <p:spPr bwMode="auto">
          <a:xfrm>
            <a:off x="73914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34" name="Object 86"/>
          <p:cNvGraphicFramePr>
            <a:graphicFrameLocks noChangeAspect="1"/>
          </p:cNvGraphicFramePr>
          <p:nvPr/>
        </p:nvGraphicFramePr>
        <p:xfrm>
          <a:off x="7086600" y="2959100"/>
          <a:ext cx="215900" cy="393700"/>
        </p:xfrm>
        <a:graphic>
          <a:graphicData uri="http://schemas.openxmlformats.org/presentationml/2006/ole">
            <p:oleObj spid="_x0000_s53262" name="Equation" r:id="rId15" imgW="215640" imgH="393480" progId="Equation.3">
              <p:embed/>
            </p:oleObj>
          </a:graphicData>
        </a:graphic>
      </p:graphicFrame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6994525" y="1143000"/>
            <a:ext cx="338138" cy="1828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7135813" y="1143000"/>
            <a:ext cx="55562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7162800" y="12192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6934200" y="1295400"/>
            <a:ext cx="228600" cy="152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" name="Rectangle 91"/>
          <p:cNvSpPr>
            <a:spLocks noChangeArrowheads="1"/>
          </p:cNvSpPr>
          <p:nvPr/>
        </p:nvSpPr>
        <p:spPr bwMode="auto">
          <a:xfrm>
            <a:off x="7162800" y="2590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6934200" y="2667000"/>
            <a:ext cx="228600" cy="152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4572000" y="5105400"/>
            <a:ext cx="441960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600" dirty="0"/>
              <a:t>Product: Hot plate</a:t>
            </a:r>
          </a:p>
          <a:p>
            <a:r>
              <a:rPr lang="en-US" altLang="zh-CN" sz="1600" dirty="0"/>
              <a:t>Number: </a:t>
            </a:r>
            <a:r>
              <a:rPr lang="en-US" altLang="zh-CN" sz="1600" dirty="0" smtClean="0"/>
              <a:t>1 </a:t>
            </a:r>
            <a:r>
              <a:rPr lang="en-US" altLang="zh-CN" sz="1600" dirty="0"/>
              <a:t>piece</a:t>
            </a:r>
          </a:p>
          <a:p>
            <a:r>
              <a:rPr lang="en-US" altLang="zh-CN" sz="1600" dirty="0"/>
              <a:t>Material</a:t>
            </a:r>
            <a:r>
              <a:rPr lang="en-US" altLang="zh-CN" sz="1600" dirty="0" smtClean="0"/>
              <a:t>: Stainless </a:t>
            </a:r>
            <a:r>
              <a:rPr lang="en-US" altLang="zh-CN" sz="1600" dirty="0"/>
              <a:t>steel #304</a:t>
            </a:r>
          </a:p>
          <a:p>
            <a:r>
              <a:rPr lang="en-US" altLang="zh-CN" sz="1600" dirty="0"/>
              <a:t>Contact: </a:t>
            </a:r>
            <a:r>
              <a:rPr lang="en-US" altLang="zh-CN" sz="1600" dirty="0" smtClean="0"/>
              <a:t>Joe Strzalka</a:t>
            </a:r>
            <a:endParaRPr lang="en-US" altLang="zh-CN" sz="1600" dirty="0"/>
          </a:p>
          <a:p>
            <a:r>
              <a:rPr lang="en-US" altLang="zh-CN" sz="1600" dirty="0"/>
              <a:t>Phone: 	</a:t>
            </a:r>
            <a:r>
              <a:rPr lang="en-US" altLang="zh-CN" sz="1600" dirty="0" smtClean="0"/>
              <a:t>2-0283</a:t>
            </a:r>
            <a:endParaRPr lang="en-US" altLang="zh-C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3200400" y="3797300"/>
            <a:ext cx="274161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3276600" y="3797300"/>
            <a:ext cx="284163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3352800" y="4025900"/>
            <a:ext cx="136525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5562600" y="3797300"/>
            <a:ext cx="284163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5638800" y="4025900"/>
            <a:ext cx="136525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9" name="Oval 69"/>
          <p:cNvSpPr>
            <a:spLocks noChangeArrowheads="1"/>
          </p:cNvSpPr>
          <p:nvPr/>
        </p:nvSpPr>
        <p:spPr bwMode="auto">
          <a:xfrm>
            <a:off x="3733800" y="3859213"/>
            <a:ext cx="338138" cy="338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0" name="Oval 70"/>
          <p:cNvSpPr>
            <a:spLocks noChangeArrowheads="1"/>
          </p:cNvSpPr>
          <p:nvPr/>
        </p:nvSpPr>
        <p:spPr bwMode="auto">
          <a:xfrm>
            <a:off x="5106988" y="3859213"/>
            <a:ext cx="338137" cy="338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5" name="Oval 75"/>
          <p:cNvSpPr>
            <a:spLocks noChangeArrowheads="1"/>
          </p:cNvSpPr>
          <p:nvPr/>
        </p:nvSpPr>
        <p:spPr bwMode="auto">
          <a:xfrm>
            <a:off x="4408488" y="3862388"/>
            <a:ext cx="338137" cy="3381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" name="Rectangle 103"/>
          <p:cNvSpPr>
            <a:spLocks noChangeArrowheads="1"/>
          </p:cNvSpPr>
          <p:nvPr/>
        </p:nvSpPr>
        <p:spPr bwMode="auto">
          <a:xfrm>
            <a:off x="4191000" y="990600"/>
            <a:ext cx="76200" cy="9144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" name="Line 104"/>
          <p:cNvSpPr>
            <a:spLocks noChangeShapeType="1"/>
          </p:cNvSpPr>
          <p:nvPr/>
        </p:nvSpPr>
        <p:spPr bwMode="auto">
          <a:xfrm>
            <a:off x="3048000" y="4038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00400" y="990600"/>
            <a:ext cx="2741613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733800" y="990600"/>
            <a:ext cx="338138" cy="1828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105400" y="990600"/>
            <a:ext cx="338138" cy="1828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3276600" y="1066800"/>
            <a:ext cx="284163" cy="284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276600" y="2438400"/>
            <a:ext cx="284163" cy="284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5562600" y="2459038"/>
            <a:ext cx="284163" cy="284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Oval 19"/>
          <p:cNvSpPr>
            <a:spLocks noChangeAspect="1" noChangeArrowheads="1"/>
          </p:cNvSpPr>
          <p:nvPr/>
        </p:nvSpPr>
        <p:spPr bwMode="auto">
          <a:xfrm>
            <a:off x="3351213" y="1135063"/>
            <a:ext cx="136525" cy="136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Oval 20"/>
          <p:cNvSpPr>
            <a:spLocks noChangeAspect="1" noChangeArrowheads="1"/>
          </p:cNvSpPr>
          <p:nvPr/>
        </p:nvSpPr>
        <p:spPr bwMode="auto">
          <a:xfrm>
            <a:off x="3352800" y="2514600"/>
            <a:ext cx="136525" cy="136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22"/>
          <p:cNvSpPr>
            <a:spLocks noChangeAspect="1" noChangeArrowheads="1"/>
          </p:cNvSpPr>
          <p:nvPr/>
        </p:nvSpPr>
        <p:spPr bwMode="auto">
          <a:xfrm>
            <a:off x="5638800" y="2530475"/>
            <a:ext cx="136525" cy="136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4408488" y="990600"/>
            <a:ext cx="338137" cy="18288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4572000" y="914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4408488" y="76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4748213" y="76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4408488" y="838200"/>
            <a:ext cx="338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72" name="Object 52"/>
          <p:cNvGraphicFramePr>
            <a:graphicFrameLocks noChangeAspect="1"/>
          </p:cNvGraphicFramePr>
          <p:nvPr/>
        </p:nvGraphicFramePr>
        <p:xfrm>
          <a:off x="4521200" y="381000"/>
          <a:ext cx="203200" cy="393700"/>
        </p:xfrm>
        <a:graphic>
          <a:graphicData uri="http://schemas.openxmlformats.org/presentationml/2006/ole">
            <p:oleObj spid="_x0000_s54274" name="Equation" r:id="rId4" imgW="203040" imgH="393480" progId="Equation.3">
              <p:embed/>
            </p:oleObj>
          </a:graphicData>
        </a:graphic>
      </p:graphicFrame>
      <p:sp>
        <p:nvSpPr>
          <p:cNvPr id="5174" name="Oval 54"/>
          <p:cNvSpPr>
            <a:spLocks noChangeArrowheads="1"/>
          </p:cNvSpPr>
          <p:nvPr/>
        </p:nvSpPr>
        <p:spPr bwMode="auto">
          <a:xfrm>
            <a:off x="5562600" y="1066800"/>
            <a:ext cx="284163" cy="284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Oval 55"/>
          <p:cNvSpPr>
            <a:spLocks noChangeAspect="1" noChangeArrowheads="1"/>
          </p:cNvSpPr>
          <p:nvPr/>
        </p:nvSpPr>
        <p:spPr bwMode="auto">
          <a:xfrm>
            <a:off x="5638800" y="1138238"/>
            <a:ext cx="136525" cy="136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 flipH="1">
            <a:off x="22860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 flipH="1">
            <a:off x="22860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11" name="Line 91"/>
          <p:cNvSpPr>
            <a:spLocks noChangeShapeType="1"/>
          </p:cNvSpPr>
          <p:nvPr/>
        </p:nvSpPr>
        <p:spPr bwMode="auto">
          <a:xfrm>
            <a:off x="2438400" y="990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212" name="Object 92"/>
          <p:cNvGraphicFramePr>
            <a:graphicFrameLocks noChangeAspect="1"/>
          </p:cNvGraphicFramePr>
          <p:nvPr/>
        </p:nvGraphicFramePr>
        <p:xfrm>
          <a:off x="2209800" y="1828800"/>
          <a:ext cx="165100" cy="165100"/>
        </p:xfrm>
        <a:graphic>
          <a:graphicData uri="http://schemas.openxmlformats.org/presentationml/2006/ole">
            <p:oleObj spid="_x0000_s54276" name="Equation" r:id="rId5" imgW="164880" imgH="164880" progId="Equation.3">
              <p:embed/>
            </p:oleObj>
          </a:graphicData>
        </a:graphic>
      </p:graphicFrame>
      <p:sp>
        <p:nvSpPr>
          <p:cNvPr id="5219" name="Line 99"/>
          <p:cNvSpPr>
            <a:spLocks noChangeShapeType="1"/>
          </p:cNvSpPr>
          <p:nvPr/>
        </p:nvSpPr>
        <p:spPr bwMode="auto">
          <a:xfrm>
            <a:off x="3048000" y="1905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6140450" y="1676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Center</a:t>
            </a:r>
          </a:p>
        </p:txBody>
      </p:sp>
      <p:sp>
        <p:nvSpPr>
          <p:cNvPr id="5230" name="Line 110"/>
          <p:cNvSpPr>
            <a:spLocks noChangeShapeType="1"/>
          </p:cNvSpPr>
          <p:nvPr/>
        </p:nvSpPr>
        <p:spPr bwMode="auto">
          <a:xfrm>
            <a:off x="6324600" y="68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1" name="Text Box 111"/>
          <p:cNvSpPr txBox="1">
            <a:spLocks noChangeArrowheads="1"/>
          </p:cNvSpPr>
          <p:nvPr/>
        </p:nvSpPr>
        <p:spPr bwMode="auto">
          <a:xfrm>
            <a:off x="5257800" y="228600"/>
            <a:ext cx="178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/>
              <a:t>Screw tap: 4-40</a:t>
            </a:r>
          </a:p>
        </p:txBody>
      </p:sp>
      <p:sp>
        <p:nvSpPr>
          <p:cNvPr id="5243" name="Line 123"/>
          <p:cNvSpPr>
            <a:spLocks noChangeShapeType="1"/>
          </p:cNvSpPr>
          <p:nvPr/>
        </p:nvSpPr>
        <p:spPr bwMode="auto">
          <a:xfrm>
            <a:off x="22860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44" name="Line 124"/>
          <p:cNvSpPr>
            <a:spLocks noChangeShapeType="1"/>
          </p:cNvSpPr>
          <p:nvPr/>
        </p:nvSpPr>
        <p:spPr bwMode="auto">
          <a:xfrm>
            <a:off x="2286000" y="4267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45" name="Line 125"/>
          <p:cNvSpPr>
            <a:spLocks noChangeShapeType="1"/>
          </p:cNvSpPr>
          <p:nvPr/>
        </p:nvSpPr>
        <p:spPr bwMode="auto">
          <a:xfrm>
            <a:off x="23622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246" name="Object 126"/>
          <p:cNvGraphicFramePr>
            <a:graphicFrameLocks noChangeAspect="1"/>
          </p:cNvGraphicFramePr>
          <p:nvPr/>
        </p:nvGraphicFramePr>
        <p:xfrm>
          <a:off x="2057400" y="3810000"/>
          <a:ext cx="215900" cy="393700"/>
        </p:xfrm>
        <a:graphic>
          <a:graphicData uri="http://schemas.openxmlformats.org/presentationml/2006/ole">
            <p:oleObj spid="_x0000_s54278" name="Equation" r:id="rId6" imgW="215640" imgH="393480" progId="Equation.3">
              <p:embed/>
            </p:oleObj>
          </a:graphicData>
        </a:graphic>
      </p:graphicFrame>
      <p:sp>
        <p:nvSpPr>
          <p:cNvPr id="5247" name="Line 127"/>
          <p:cNvSpPr>
            <a:spLocks noChangeShapeType="1"/>
          </p:cNvSpPr>
          <p:nvPr/>
        </p:nvSpPr>
        <p:spPr bwMode="auto">
          <a:xfrm>
            <a:off x="2895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48" name="Line 128"/>
          <p:cNvSpPr>
            <a:spLocks noChangeShapeType="1"/>
          </p:cNvSpPr>
          <p:nvPr/>
        </p:nvSpPr>
        <p:spPr bwMode="auto">
          <a:xfrm>
            <a:off x="28194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49" name="Line 129"/>
          <p:cNvSpPr>
            <a:spLocks noChangeShapeType="1"/>
          </p:cNvSpPr>
          <p:nvPr/>
        </p:nvSpPr>
        <p:spPr bwMode="auto">
          <a:xfrm>
            <a:off x="28194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250" name="Object 130"/>
          <p:cNvGraphicFramePr>
            <a:graphicFrameLocks noChangeAspect="1"/>
          </p:cNvGraphicFramePr>
          <p:nvPr/>
        </p:nvGraphicFramePr>
        <p:xfrm>
          <a:off x="2590800" y="3733800"/>
          <a:ext cx="215900" cy="393700"/>
        </p:xfrm>
        <a:graphic>
          <a:graphicData uri="http://schemas.openxmlformats.org/presentationml/2006/ole">
            <p:oleObj spid="_x0000_s54279" name="Equation" r:id="rId7" imgW="215640" imgH="393480" progId="Equation.3">
              <p:embed/>
            </p:oleObj>
          </a:graphicData>
        </a:graphic>
      </p:graphicFrame>
      <p:sp>
        <p:nvSpPr>
          <p:cNvPr id="5251" name="Text Box 131"/>
          <p:cNvSpPr txBox="1">
            <a:spLocks noChangeArrowheads="1"/>
          </p:cNvSpPr>
          <p:nvPr/>
        </p:nvSpPr>
        <p:spPr bwMode="auto">
          <a:xfrm>
            <a:off x="5715000" y="5257800"/>
            <a:ext cx="32004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600" dirty="0"/>
              <a:t>Product: Hot plate (modification)</a:t>
            </a:r>
          </a:p>
          <a:p>
            <a:r>
              <a:rPr lang="en-US" altLang="zh-CN" sz="1600" dirty="0"/>
              <a:t>Number: 1 piece </a:t>
            </a:r>
          </a:p>
          <a:p>
            <a:r>
              <a:rPr lang="en-US" altLang="zh-CN" sz="1600" dirty="0"/>
              <a:t>Materials:	Stainless steel</a:t>
            </a:r>
          </a:p>
          <a:p>
            <a:r>
              <a:rPr lang="en-US" altLang="zh-CN" sz="1600" dirty="0"/>
              <a:t>Contact: </a:t>
            </a:r>
            <a:r>
              <a:rPr lang="en-US" altLang="zh-CN" sz="1600" dirty="0" smtClean="0"/>
              <a:t>Joe Strzalka</a:t>
            </a:r>
            <a:endParaRPr lang="en-US" altLang="zh-CN" sz="1600" dirty="0"/>
          </a:p>
          <a:p>
            <a:r>
              <a:rPr lang="en-US" altLang="zh-CN" sz="1600" dirty="0"/>
              <a:t>Phone: </a:t>
            </a:r>
            <a:r>
              <a:rPr lang="en-US" altLang="zh-CN" sz="1600" dirty="0" smtClean="0"/>
              <a:t>2-0283</a:t>
            </a:r>
            <a:endParaRPr lang="en-US" altLang="zh-CN" sz="1600" dirty="0"/>
          </a:p>
        </p:txBody>
      </p:sp>
      <p:sp>
        <p:nvSpPr>
          <p:cNvPr id="5252" name="Rectangle 132"/>
          <p:cNvSpPr>
            <a:spLocks noChangeArrowheads="1"/>
          </p:cNvSpPr>
          <p:nvPr/>
        </p:nvSpPr>
        <p:spPr bwMode="auto">
          <a:xfrm>
            <a:off x="304800" y="4800600"/>
            <a:ext cx="5105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altLang="zh-CN" sz="2200" dirty="0"/>
              <a:t>Modifications to be made:</a:t>
            </a:r>
          </a:p>
          <a:p>
            <a:pPr marL="342900" indent="-342900">
              <a:buFontTx/>
              <a:buChar char="•"/>
            </a:pPr>
            <a:r>
              <a:rPr lang="en-US" altLang="zh-CN" sz="2200" dirty="0" smtClean="0"/>
              <a:t>Drill </a:t>
            </a:r>
            <a:r>
              <a:rPr lang="en-US" altLang="zh-CN" sz="2200" dirty="0"/>
              <a:t>one hole </a:t>
            </a:r>
            <a:r>
              <a:rPr lang="en-US" altLang="zh-CN" sz="2200" dirty="0" smtClean="0"/>
              <a:t>through</a:t>
            </a:r>
          </a:p>
          <a:p>
            <a:pPr marL="342900" indent="-342900">
              <a:buFontTx/>
              <a:buChar char="•"/>
            </a:pPr>
            <a:r>
              <a:rPr lang="en-US" altLang="zh-CN" sz="2200" dirty="0" smtClean="0"/>
              <a:t>One hole for thermocouple, 5/64 x 1”</a:t>
            </a:r>
            <a:endParaRPr lang="en-US" altLang="zh-CN" sz="2200" dirty="0"/>
          </a:p>
          <a:p>
            <a:pPr marL="342900" indent="-342900">
              <a:buFontTx/>
              <a:buChar char="•"/>
            </a:pPr>
            <a:r>
              <a:rPr lang="en-US" altLang="zh-CN" sz="2200" dirty="0" smtClean="0"/>
              <a:t>Two tapped holes for #4-40 </a:t>
            </a:r>
            <a:r>
              <a:rPr lang="en-US" altLang="zh-CN" sz="2200" dirty="0"/>
              <a:t>screw</a:t>
            </a:r>
          </a:p>
          <a:p>
            <a:pPr marL="342900" indent="-342900">
              <a:buFontTx/>
              <a:buChar char="•"/>
            </a:pPr>
            <a:r>
              <a:rPr lang="en-US" altLang="zh-CN" sz="2200" dirty="0"/>
              <a:t>Fine polishing the top surface</a:t>
            </a:r>
          </a:p>
        </p:txBody>
      </p:sp>
      <p:sp>
        <p:nvSpPr>
          <p:cNvPr id="5254" name="Oval 134"/>
          <p:cNvSpPr>
            <a:spLocks noChangeAspect="1" noChangeArrowheads="1"/>
          </p:cNvSpPr>
          <p:nvPr/>
        </p:nvSpPr>
        <p:spPr bwMode="auto">
          <a:xfrm>
            <a:off x="5638800" y="1846263"/>
            <a:ext cx="109538" cy="1095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5" name="Oval 135"/>
          <p:cNvSpPr>
            <a:spLocks noChangeAspect="1" noChangeArrowheads="1"/>
          </p:cNvSpPr>
          <p:nvPr/>
        </p:nvSpPr>
        <p:spPr bwMode="auto">
          <a:xfrm>
            <a:off x="3352800" y="1846263"/>
            <a:ext cx="109538" cy="1095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6" name="Line 136"/>
          <p:cNvSpPr>
            <a:spLocks noChangeShapeType="1"/>
          </p:cNvSpPr>
          <p:nvPr/>
        </p:nvSpPr>
        <p:spPr bwMode="auto">
          <a:xfrm>
            <a:off x="3408363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7" name="Line 137"/>
          <p:cNvSpPr>
            <a:spLocks noChangeShapeType="1"/>
          </p:cNvSpPr>
          <p:nvPr/>
        </p:nvSpPr>
        <p:spPr bwMode="auto">
          <a:xfrm>
            <a:off x="5703888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8" name="Line 138"/>
          <p:cNvSpPr>
            <a:spLocks noChangeShapeType="1"/>
          </p:cNvSpPr>
          <p:nvPr/>
        </p:nvSpPr>
        <p:spPr bwMode="auto">
          <a:xfrm>
            <a:off x="3417888" y="2209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259" name="Object 139"/>
          <p:cNvGraphicFramePr>
            <a:graphicFrameLocks noChangeAspect="1"/>
          </p:cNvGraphicFramePr>
          <p:nvPr/>
        </p:nvGraphicFramePr>
        <p:xfrm>
          <a:off x="4800600" y="1828800"/>
          <a:ext cx="304800" cy="393700"/>
        </p:xfrm>
        <a:graphic>
          <a:graphicData uri="http://schemas.openxmlformats.org/presentationml/2006/ole">
            <p:oleObj spid="_x0000_s54280" name="Equation" r:id="rId8" imgW="304560" imgH="393480" progId="Equation.3">
              <p:embed/>
            </p:oleObj>
          </a:graphicData>
        </a:graphic>
      </p:graphicFrame>
      <p:sp>
        <p:nvSpPr>
          <p:cNvPr id="5261" name="Line 141"/>
          <p:cNvSpPr>
            <a:spLocks noChangeShapeType="1"/>
          </p:cNvSpPr>
          <p:nvPr/>
        </p:nvSpPr>
        <p:spPr bwMode="auto">
          <a:xfrm flipH="1">
            <a:off x="5715000" y="685800"/>
            <a:ext cx="6238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62" name="Rectangle 142"/>
          <p:cNvSpPr>
            <a:spLocks noChangeArrowheads="1"/>
          </p:cNvSpPr>
          <p:nvPr/>
        </p:nvSpPr>
        <p:spPr bwMode="auto">
          <a:xfrm>
            <a:off x="3352800" y="3810000"/>
            <a:ext cx="109538" cy="2286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" name="Rectangle 143"/>
          <p:cNvSpPr>
            <a:spLocks noChangeArrowheads="1"/>
          </p:cNvSpPr>
          <p:nvPr/>
        </p:nvSpPr>
        <p:spPr bwMode="auto">
          <a:xfrm>
            <a:off x="5638800" y="3810000"/>
            <a:ext cx="109538" cy="2286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135"/>
          <p:cNvSpPr>
            <a:spLocks noChangeAspect="1" noChangeArrowheads="1"/>
          </p:cNvSpPr>
          <p:nvPr/>
        </p:nvSpPr>
        <p:spPr bwMode="auto">
          <a:xfrm>
            <a:off x="4175418" y="3870619"/>
            <a:ext cx="109538" cy="1095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Straight Arrow Connector 74"/>
          <p:cNvCxnSpPr>
            <a:endCxn id="71" idx="0"/>
          </p:cNvCxnSpPr>
          <p:nvPr/>
        </p:nvCxnSpPr>
        <p:spPr>
          <a:xfrm rot="16200000" flipH="1">
            <a:off x="3951684" y="3592115"/>
            <a:ext cx="365419" cy="191587"/>
          </a:xfrm>
          <a:prstGeom prst="straightConnector1">
            <a:avLst/>
          </a:prstGeom>
          <a:ln>
            <a:solidFill>
              <a:srgbClr val="1C1C1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752600" y="3273623"/>
            <a:ext cx="2372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5/64 x 1 inch drill, untapped</a:t>
            </a:r>
            <a:endParaRPr lang="en-US" sz="14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4120434" y="3922173"/>
            <a:ext cx="228036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19800" y="3810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6210300" y="36957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6210300" y="405006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6419850" y="3657600"/>
          <a:ext cx="203200" cy="393700"/>
        </p:xfrm>
        <a:graphic>
          <a:graphicData uri="http://schemas.openxmlformats.org/presentationml/2006/ole">
            <p:oleObj spid="_x0000_s54281" name="Equation" r:id="rId9" imgW="203040" imgH="393480" progId="Equation.3">
              <p:embed/>
            </p:oleObj>
          </a:graphicData>
        </a:graphic>
      </p:graphicFrame>
      <p:sp>
        <p:nvSpPr>
          <p:cNvPr id="74" name="Line 48"/>
          <p:cNvSpPr>
            <a:spLocks noChangeShapeType="1"/>
          </p:cNvSpPr>
          <p:nvPr/>
        </p:nvSpPr>
        <p:spPr bwMode="auto">
          <a:xfrm>
            <a:off x="4226512" y="906996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9"/>
          <p:cNvSpPr>
            <a:spLocks noChangeShapeType="1"/>
          </p:cNvSpPr>
          <p:nvPr/>
        </p:nvSpPr>
        <p:spPr bwMode="auto">
          <a:xfrm>
            <a:off x="4226512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50"/>
          <p:cNvSpPr>
            <a:spLocks noChangeShapeType="1"/>
          </p:cNvSpPr>
          <p:nvPr/>
        </p:nvSpPr>
        <p:spPr bwMode="auto">
          <a:xfrm>
            <a:off x="4572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51"/>
          <p:cNvSpPr>
            <a:spLocks noChangeShapeType="1"/>
          </p:cNvSpPr>
          <p:nvPr/>
        </p:nvSpPr>
        <p:spPr bwMode="auto">
          <a:xfrm>
            <a:off x="4232275" y="2971800"/>
            <a:ext cx="338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4333288" y="2994612"/>
          <a:ext cx="203200" cy="393700"/>
        </p:xfrm>
        <a:graphic>
          <a:graphicData uri="http://schemas.openxmlformats.org/presentationml/2006/ole">
            <p:oleObj spid="_x0000_s54282" name="Equation" r:id="rId10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63663" y="762000"/>
            <a:ext cx="2001837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524000" y="762000"/>
            <a:ext cx="338138" cy="182880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895600" y="762000"/>
            <a:ext cx="338138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198688" y="762000"/>
            <a:ext cx="338137" cy="182880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362200" y="685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2198688" y="53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538413" y="53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198688" y="609600"/>
            <a:ext cx="338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2311400" y="152400"/>
          <a:ext cx="203200" cy="393700"/>
        </p:xfrm>
        <a:graphic>
          <a:graphicData uri="http://schemas.openxmlformats.org/presentationml/2006/ole">
            <p:oleObj spid="_x0000_s18450" name="Equation" r:id="rId4" imgW="203040" imgH="393480" progId="Equation.3">
              <p:embed/>
            </p:oleObj>
          </a:graphicData>
        </a:graphic>
      </p:graphicFrame>
      <p:sp>
        <p:nvSpPr>
          <p:cNvPr id="18459" name="Line 27"/>
          <p:cNvSpPr>
            <a:spLocks noChangeShapeType="1"/>
          </p:cNvSpPr>
          <p:nvPr/>
        </p:nvSpPr>
        <p:spPr bwMode="auto">
          <a:xfrm flipH="1">
            <a:off x="4635500" y="76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>
            <a:off x="46355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4787900" y="76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462" name="Object 30"/>
          <p:cNvGraphicFramePr>
            <a:graphicFrameLocks noChangeAspect="1"/>
          </p:cNvGraphicFramePr>
          <p:nvPr/>
        </p:nvGraphicFramePr>
        <p:xfrm>
          <a:off x="4559300" y="1600200"/>
          <a:ext cx="165100" cy="165100"/>
        </p:xfrm>
        <a:graphic>
          <a:graphicData uri="http://schemas.openxmlformats.org/presentationml/2006/ole">
            <p:oleObj spid="_x0000_s18462" name="Equation" r:id="rId5" imgW="164880" imgH="164880" progId="Equation.3">
              <p:embed/>
            </p:oleObj>
          </a:graphicData>
        </a:graphic>
      </p:graphicFrame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914400" y="1676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2895600" y="53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3235325" y="53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4" name="Line 52"/>
          <p:cNvSpPr>
            <a:spLocks noChangeShapeType="1"/>
          </p:cNvSpPr>
          <p:nvPr/>
        </p:nvSpPr>
        <p:spPr bwMode="auto">
          <a:xfrm>
            <a:off x="2895600" y="6096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5" name="Line 53"/>
          <p:cNvSpPr>
            <a:spLocks noChangeShapeType="1"/>
          </p:cNvSpPr>
          <p:nvPr/>
        </p:nvSpPr>
        <p:spPr bwMode="auto">
          <a:xfrm>
            <a:off x="1524000" y="53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6" name="Line 54"/>
          <p:cNvSpPr>
            <a:spLocks noChangeShapeType="1"/>
          </p:cNvSpPr>
          <p:nvPr/>
        </p:nvSpPr>
        <p:spPr bwMode="auto">
          <a:xfrm>
            <a:off x="1863725" y="53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1524000" y="6096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488" name="Object 56"/>
          <p:cNvGraphicFramePr>
            <a:graphicFrameLocks noChangeAspect="1"/>
          </p:cNvGraphicFramePr>
          <p:nvPr/>
        </p:nvGraphicFramePr>
        <p:xfrm>
          <a:off x="2959100" y="152400"/>
          <a:ext cx="203200" cy="393700"/>
        </p:xfrm>
        <a:graphic>
          <a:graphicData uri="http://schemas.openxmlformats.org/presentationml/2006/ole">
            <p:oleObj spid="_x0000_s18488" name="Equation" r:id="rId6" imgW="203040" imgH="393480" progId="Equation.3">
              <p:embed/>
            </p:oleObj>
          </a:graphicData>
        </a:graphic>
      </p:graphicFrame>
      <p:graphicFrame>
        <p:nvGraphicFramePr>
          <p:cNvPr id="18489" name="Object 57"/>
          <p:cNvGraphicFramePr>
            <a:graphicFrameLocks noChangeAspect="1"/>
          </p:cNvGraphicFramePr>
          <p:nvPr/>
        </p:nvGraphicFramePr>
        <p:xfrm>
          <a:off x="1625600" y="152400"/>
          <a:ext cx="203200" cy="393700"/>
        </p:xfrm>
        <a:graphic>
          <a:graphicData uri="http://schemas.openxmlformats.org/presentationml/2006/ole">
            <p:oleObj spid="_x0000_s18489" name="Equation" r:id="rId7" imgW="203040" imgH="393480" progId="Equation.3">
              <p:embed/>
            </p:oleObj>
          </a:graphicData>
        </a:graphic>
      </p:graphicFrame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990600" y="1323975"/>
            <a:ext cx="373063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20" name="Rectangle 88"/>
          <p:cNvSpPr>
            <a:spLocks noChangeArrowheads="1"/>
          </p:cNvSpPr>
          <p:nvPr/>
        </p:nvSpPr>
        <p:spPr bwMode="auto">
          <a:xfrm>
            <a:off x="3365500" y="1323975"/>
            <a:ext cx="368300" cy="685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21" name="Oval 89"/>
          <p:cNvSpPr>
            <a:spLocks noChangeAspect="1" noChangeArrowheads="1"/>
          </p:cNvSpPr>
          <p:nvPr/>
        </p:nvSpPr>
        <p:spPr bwMode="auto">
          <a:xfrm>
            <a:off x="1135063" y="1617663"/>
            <a:ext cx="109537" cy="1095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22" name="Oval 90"/>
          <p:cNvSpPr>
            <a:spLocks noChangeAspect="1" noChangeArrowheads="1"/>
          </p:cNvSpPr>
          <p:nvPr/>
        </p:nvSpPr>
        <p:spPr bwMode="auto">
          <a:xfrm>
            <a:off x="3494088" y="1617663"/>
            <a:ext cx="109537" cy="1095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23" name="Line 91"/>
          <p:cNvSpPr>
            <a:spLocks noChangeShapeType="1"/>
          </p:cNvSpPr>
          <p:nvPr/>
        </p:nvSpPr>
        <p:spPr bwMode="auto">
          <a:xfrm>
            <a:off x="1190625" y="106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24" name="Line 92"/>
          <p:cNvSpPr>
            <a:spLocks noChangeShapeType="1"/>
          </p:cNvSpPr>
          <p:nvPr/>
        </p:nvSpPr>
        <p:spPr bwMode="auto">
          <a:xfrm>
            <a:off x="3538538" y="106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1198563" y="1143000"/>
            <a:ext cx="233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526" name="Object 94"/>
          <p:cNvGraphicFramePr>
            <a:graphicFrameLocks noChangeAspect="1"/>
          </p:cNvGraphicFramePr>
          <p:nvPr/>
        </p:nvGraphicFramePr>
        <p:xfrm>
          <a:off x="2590800" y="1130300"/>
          <a:ext cx="304800" cy="393700"/>
        </p:xfrm>
        <a:graphic>
          <a:graphicData uri="http://schemas.openxmlformats.org/presentationml/2006/ole">
            <p:oleObj spid="_x0000_s18526" name="Equation" r:id="rId8" imgW="304560" imgH="393480" progId="Equation.3">
              <p:embed/>
            </p:oleObj>
          </a:graphicData>
        </a:graphic>
      </p:graphicFrame>
      <p:sp>
        <p:nvSpPr>
          <p:cNvPr id="18527" name="Line 95"/>
          <p:cNvSpPr>
            <a:spLocks noChangeShapeType="1"/>
          </p:cNvSpPr>
          <p:nvPr/>
        </p:nvSpPr>
        <p:spPr bwMode="auto">
          <a:xfrm>
            <a:off x="9906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28" name="Line 96"/>
          <p:cNvSpPr>
            <a:spLocks noChangeShapeType="1"/>
          </p:cNvSpPr>
          <p:nvPr/>
        </p:nvSpPr>
        <p:spPr bwMode="auto">
          <a:xfrm>
            <a:off x="37338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29" name="Line 97"/>
          <p:cNvSpPr>
            <a:spLocks noChangeShapeType="1"/>
          </p:cNvSpPr>
          <p:nvPr/>
        </p:nvSpPr>
        <p:spPr bwMode="auto">
          <a:xfrm>
            <a:off x="990600" y="3810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530" name="Object 98"/>
          <p:cNvGraphicFramePr>
            <a:graphicFrameLocks noChangeAspect="1"/>
          </p:cNvGraphicFramePr>
          <p:nvPr/>
        </p:nvGraphicFramePr>
        <p:xfrm>
          <a:off x="2444750" y="3632200"/>
          <a:ext cx="165100" cy="177800"/>
        </p:xfrm>
        <a:graphic>
          <a:graphicData uri="http://schemas.openxmlformats.org/presentationml/2006/ole">
            <p:oleObj spid="_x0000_s18530" name="Equation" r:id="rId9" imgW="164880" imgH="177480" progId="Equation.3">
              <p:embed/>
            </p:oleObj>
          </a:graphicData>
        </a:graphic>
      </p:graphicFrame>
      <p:sp>
        <p:nvSpPr>
          <p:cNvPr id="18531" name="Line 99"/>
          <p:cNvSpPr>
            <a:spLocks noChangeShapeType="1"/>
          </p:cNvSpPr>
          <p:nvPr/>
        </p:nvSpPr>
        <p:spPr bwMode="auto">
          <a:xfrm>
            <a:off x="16764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2" name="Line 100"/>
          <p:cNvSpPr>
            <a:spLocks noChangeShapeType="1"/>
          </p:cNvSpPr>
          <p:nvPr/>
        </p:nvSpPr>
        <p:spPr bwMode="auto">
          <a:xfrm>
            <a:off x="16764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3" name="Line 101"/>
          <p:cNvSpPr>
            <a:spLocks noChangeShapeType="1"/>
          </p:cNvSpPr>
          <p:nvPr/>
        </p:nvSpPr>
        <p:spPr bwMode="auto">
          <a:xfrm>
            <a:off x="30480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534" name="Object 102"/>
          <p:cNvGraphicFramePr>
            <a:graphicFrameLocks noChangeAspect="1"/>
          </p:cNvGraphicFramePr>
          <p:nvPr/>
        </p:nvGraphicFramePr>
        <p:xfrm>
          <a:off x="2387600" y="2654300"/>
          <a:ext cx="279400" cy="393700"/>
        </p:xfrm>
        <a:graphic>
          <a:graphicData uri="http://schemas.openxmlformats.org/presentationml/2006/ole">
            <p:oleObj spid="_x0000_s18534" name="Equation" r:id="rId10" imgW="279360" imgH="393480" progId="Equation.3">
              <p:embed/>
            </p:oleObj>
          </a:graphicData>
        </a:graphic>
      </p:graphicFrame>
      <p:sp>
        <p:nvSpPr>
          <p:cNvPr id="18537" name="Rectangle 105"/>
          <p:cNvSpPr>
            <a:spLocks noChangeArrowheads="1"/>
          </p:cNvSpPr>
          <p:nvPr/>
        </p:nvSpPr>
        <p:spPr bwMode="auto">
          <a:xfrm>
            <a:off x="990600" y="5453063"/>
            <a:ext cx="381000" cy="1095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9" name="Rectangle 107"/>
          <p:cNvSpPr>
            <a:spLocks noChangeArrowheads="1"/>
          </p:cNvSpPr>
          <p:nvPr/>
        </p:nvSpPr>
        <p:spPr bwMode="auto">
          <a:xfrm>
            <a:off x="3352800" y="5453063"/>
            <a:ext cx="381000" cy="1095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715" name="Group 283"/>
          <p:cNvGrpSpPr>
            <a:grpSpLocks/>
          </p:cNvGrpSpPr>
          <p:nvPr/>
        </p:nvGrpSpPr>
        <p:grpSpPr bwMode="auto">
          <a:xfrm>
            <a:off x="3810000" y="1306513"/>
            <a:ext cx="228600" cy="703262"/>
            <a:chOff x="2400" y="853"/>
            <a:chExt cx="144" cy="443"/>
          </a:xfrm>
        </p:grpSpPr>
        <p:sp>
          <p:nvSpPr>
            <p:cNvPr id="18541" name="Line 109"/>
            <p:cNvSpPr>
              <a:spLocks noChangeShapeType="1"/>
            </p:cNvSpPr>
            <p:nvPr/>
          </p:nvSpPr>
          <p:spPr bwMode="auto">
            <a:xfrm>
              <a:off x="2400" y="85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42" name="Line 110"/>
            <p:cNvSpPr>
              <a:spLocks noChangeShapeType="1"/>
            </p:cNvSpPr>
            <p:nvPr/>
          </p:nvSpPr>
          <p:spPr bwMode="auto">
            <a:xfrm>
              <a:off x="2400" y="12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43" name="Line 111"/>
            <p:cNvSpPr>
              <a:spLocks noChangeShapeType="1"/>
            </p:cNvSpPr>
            <p:nvPr/>
          </p:nvSpPr>
          <p:spPr bwMode="auto">
            <a:xfrm>
              <a:off x="2448" y="85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med"/>
              <a:tailEnd type="triangle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544" name="Object 112"/>
          <p:cNvGraphicFramePr>
            <a:graphicFrameLocks noChangeAspect="1"/>
          </p:cNvGraphicFramePr>
          <p:nvPr>
            <p:ph/>
          </p:nvPr>
        </p:nvGraphicFramePr>
        <p:xfrm>
          <a:off x="4051300" y="1447800"/>
          <a:ext cx="215900" cy="393700"/>
        </p:xfrm>
        <a:graphic>
          <a:graphicData uri="http://schemas.openxmlformats.org/presentationml/2006/ole">
            <p:oleObj spid="_x0000_s18544" name="Equation" r:id="rId11" imgW="215640" imgH="393480" progId="Equation.3">
              <p:embed/>
            </p:oleObj>
          </a:graphicData>
        </a:graphic>
      </p:graphicFrame>
      <p:sp>
        <p:nvSpPr>
          <p:cNvPr id="18546" name="Oval 114"/>
          <p:cNvSpPr>
            <a:spLocks noChangeAspect="1" noChangeArrowheads="1"/>
          </p:cNvSpPr>
          <p:nvPr/>
        </p:nvSpPr>
        <p:spPr bwMode="auto">
          <a:xfrm>
            <a:off x="1524000" y="4478338"/>
            <a:ext cx="338138" cy="3381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8" name="Oval 116"/>
          <p:cNvSpPr>
            <a:spLocks noChangeAspect="1" noChangeArrowheads="1"/>
          </p:cNvSpPr>
          <p:nvPr/>
        </p:nvSpPr>
        <p:spPr bwMode="auto">
          <a:xfrm>
            <a:off x="2862263" y="4478338"/>
            <a:ext cx="338137" cy="3381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9" name="Oval 117"/>
          <p:cNvSpPr>
            <a:spLocks noChangeAspect="1" noChangeArrowheads="1"/>
          </p:cNvSpPr>
          <p:nvPr/>
        </p:nvSpPr>
        <p:spPr bwMode="auto">
          <a:xfrm>
            <a:off x="2198688" y="4478338"/>
            <a:ext cx="338137" cy="3381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50" name="Rectangle 118"/>
          <p:cNvSpPr>
            <a:spLocks noChangeArrowheads="1"/>
          </p:cNvSpPr>
          <p:nvPr/>
        </p:nvSpPr>
        <p:spPr bwMode="auto">
          <a:xfrm>
            <a:off x="1143000" y="5453063"/>
            <a:ext cx="109538" cy="109537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51" name="Rectangle 119"/>
          <p:cNvSpPr>
            <a:spLocks noChangeArrowheads="1"/>
          </p:cNvSpPr>
          <p:nvPr/>
        </p:nvSpPr>
        <p:spPr bwMode="auto">
          <a:xfrm>
            <a:off x="3471863" y="5453063"/>
            <a:ext cx="109537" cy="109537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52" name="Line 120"/>
          <p:cNvSpPr>
            <a:spLocks noChangeShapeType="1"/>
          </p:cNvSpPr>
          <p:nvPr/>
        </p:nvSpPr>
        <p:spPr bwMode="auto">
          <a:xfrm>
            <a:off x="11430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53" name="Line 121"/>
          <p:cNvSpPr>
            <a:spLocks noChangeShapeType="1"/>
          </p:cNvSpPr>
          <p:nvPr/>
        </p:nvSpPr>
        <p:spPr bwMode="auto">
          <a:xfrm>
            <a:off x="12573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54" name="Line 122"/>
          <p:cNvSpPr>
            <a:spLocks noChangeShapeType="1"/>
          </p:cNvSpPr>
          <p:nvPr/>
        </p:nvSpPr>
        <p:spPr bwMode="auto">
          <a:xfrm>
            <a:off x="9906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55" name="Line 123"/>
          <p:cNvSpPr>
            <a:spLocks noChangeShapeType="1"/>
          </p:cNvSpPr>
          <p:nvPr/>
        </p:nvSpPr>
        <p:spPr bwMode="auto">
          <a:xfrm flipH="1">
            <a:off x="1266825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559" name="Object 127"/>
          <p:cNvGraphicFramePr>
            <a:graphicFrameLocks noChangeAspect="1"/>
          </p:cNvGraphicFramePr>
          <p:nvPr/>
        </p:nvGraphicFramePr>
        <p:xfrm>
          <a:off x="1143000" y="4864100"/>
          <a:ext cx="203200" cy="393700"/>
        </p:xfrm>
        <a:graphic>
          <a:graphicData uri="http://schemas.openxmlformats.org/presentationml/2006/ole">
            <p:oleObj spid="_x0000_s18559" name="Equation" r:id="rId12" imgW="203040" imgH="393480" progId="Equation.3">
              <p:embed/>
            </p:oleObj>
          </a:graphicData>
        </a:graphic>
      </p:graphicFrame>
      <p:grpSp>
        <p:nvGrpSpPr>
          <p:cNvPr id="18565" name="Group 133"/>
          <p:cNvGrpSpPr>
            <a:grpSpLocks/>
          </p:cNvGrpSpPr>
          <p:nvPr/>
        </p:nvGrpSpPr>
        <p:grpSpPr bwMode="auto">
          <a:xfrm>
            <a:off x="3322638" y="5257800"/>
            <a:ext cx="428625" cy="152400"/>
            <a:chOff x="2706" y="3024"/>
            <a:chExt cx="270" cy="96"/>
          </a:xfrm>
        </p:grpSpPr>
        <p:sp>
          <p:nvSpPr>
            <p:cNvPr id="18560" name="Line 128"/>
            <p:cNvSpPr>
              <a:spLocks noChangeShapeType="1"/>
            </p:cNvSpPr>
            <p:nvPr/>
          </p:nvSpPr>
          <p:spPr bwMode="auto">
            <a:xfrm>
              <a:off x="2802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1" name="Line 129"/>
            <p:cNvSpPr>
              <a:spLocks noChangeShapeType="1"/>
            </p:cNvSpPr>
            <p:nvPr/>
          </p:nvSpPr>
          <p:spPr bwMode="auto">
            <a:xfrm>
              <a:off x="2874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2" name="Line 130"/>
            <p:cNvSpPr>
              <a:spLocks noChangeShapeType="1"/>
            </p:cNvSpPr>
            <p:nvPr/>
          </p:nvSpPr>
          <p:spPr bwMode="auto">
            <a:xfrm>
              <a:off x="2706" y="30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3" name="Line 131"/>
            <p:cNvSpPr>
              <a:spLocks noChangeShapeType="1"/>
            </p:cNvSpPr>
            <p:nvPr/>
          </p:nvSpPr>
          <p:spPr bwMode="auto">
            <a:xfrm flipH="1">
              <a:off x="2880" y="30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564" name="Object 132"/>
          <p:cNvGraphicFramePr>
            <a:graphicFrameLocks noChangeAspect="1"/>
          </p:cNvGraphicFramePr>
          <p:nvPr/>
        </p:nvGraphicFramePr>
        <p:xfrm>
          <a:off x="3457575" y="4876800"/>
          <a:ext cx="203200" cy="393700"/>
        </p:xfrm>
        <a:graphic>
          <a:graphicData uri="http://schemas.openxmlformats.org/presentationml/2006/ole">
            <p:oleObj spid="_x0000_s18564" name="Equation" r:id="rId13" imgW="203040" imgH="393480" progId="Equation.3">
              <p:embed/>
            </p:oleObj>
          </a:graphicData>
        </a:graphic>
      </p:graphicFrame>
      <p:sp>
        <p:nvSpPr>
          <p:cNvPr id="18566" name="Line 134"/>
          <p:cNvSpPr>
            <a:spLocks noChangeShapeType="1"/>
          </p:cNvSpPr>
          <p:nvPr/>
        </p:nvSpPr>
        <p:spPr bwMode="auto">
          <a:xfrm>
            <a:off x="1371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67" name="Line 135"/>
          <p:cNvSpPr>
            <a:spLocks noChangeShapeType="1"/>
          </p:cNvSpPr>
          <p:nvPr/>
        </p:nvSpPr>
        <p:spPr bwMode="auto">
          <a:xfrm>
            <a:off x="3352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68" name="Line 136"/>
          <p:cNvSpPr>
            <a:spLocks noChangeShapeType="1"/>
          </p:cNvSpPr>
          <p:nvPr/>
        </p:nvSpPr>
        <p:spPr bwMode="auto">
          <a:xfrm>
            <a:off x="1371600" y="3505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572" name="Object 140"/>
          <p:cNvGraphicFramePr>
            <a:graphicFrameLocks noChangeAspect="1"/>
          </p:cNvGraphicFramePr>
          <p:nvPr/>
        </p:nvGraphicFramePr>
        <p:xfrm>
          <a:off x="2343150" y="3111500"/>
          <a:ext cx="368300" cy="393700"/>
        </p:xfrm>
        <a:graphic>
          <a:graphicData uri="http://schemas.openxmlformats.org/presentationml/2006/ole">
            <p:oleObj spid="_x0000_s18572" name="Equation" r:id="rId14" imgW="368280" imgH="393480" progId="Equation.3">
              <p:embed/>
            </p:oleObj>
          </a:graphicData>
        </a:graphic>
      </p:graphicFrame>
      <p:sp>
        <p:nvSpPr>
          <p:cNvPr id="18573" name="Line 141"/>
          <p:cNvSpPr>
            <a:spLocks noChangeShapeType="1"/>
          </p:cNvSpPr>
          <p:nvPr/>
        </p:nvSpPr>
        <p:spPr bwMode="auto">
          <a:xfrm>
            <a:off x="1524000" y="5334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577" name="Object 145"/>
          <p:cNvGraphicFramePr>
            <a:graphicFrameLocks noChangeAspect="1"/>
          </p:cNvGraphicFramePr>
          <p:nvPr/>
        </p:nvGraphicFramePr>
        <p:xfrm>
          <a:off x="2203450" y="4953000"/>
          <a:ext cx="279400" cy="393700"/>
        </p:xfrm>
        <a:graphic>
          <a:graphicData uri="http://schemas.openxmlformats.org/presentationml/2006/ole">
            <p:oleObj spid="_x0000_s18577" name="Equation" r:id="rId15" imgW="279360" imgH="393480" progId="Equation.3">
              <p:embed/>
            </p:oleObj>
          </a:graphicData>
        </a:graphic>
      </p:graphicFrame>
      <p:sp>
        <p:nvSpPr>
          <p:cNvPr id="18578" name="Line 146"/>
          <p:cNvSpPr>
            <a:spLocks noChangeShapeType="1"/>
          </p:cNvSpPr>
          <p:nvPr/>
        </p:nvSpPr>
        <p:spPr bwMode="auto">
          <a:xfrm>
            <a:off x="1371600" y="5718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79" name="Line 147"/>
          <p:cNvSpPr>
            <a:spLocks noChangeShapeType="1"/>
          </p:cNvSpPr>
          <p:nvPr/>
        </p:nvSpPr>
        <p:spPr bwMode="auto">
          <a:xfrm>
            <a:off x="1524000" y="5718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80" name="Line 148"/>
          <p:cNvSpPr>
            <a:spLocks noChangeShapeType="1"/>
          </p:cNvSpPr>
          <p:nvPr/>
        </p:nvSpPr>
        <p:spPr bwMode="auto">
          <a:xfrm>
            <a:off x="990600" y="57943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81" name="Line 149"/>
          <p:cNvSpPr>
            <a:spLocks noChangeShapeType="1"/>
          </p:cNvSpPr>
          <p:nvPr/>
        </p:nvSpPr>
        <p:spPr bwMode="auto">
          <a:xfrm flipH="1">
            <a:off x="1371600" y="57943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585" name="Object 153"/>
          <p:cNvGraphicFramePr>
            <a:graphicFrameLocks noChangeAspect="1"/>
          </p:cNvGraphicFramePr>
          <p:nvPr/>
        </p:nvGraphicFramePr>
        <p:xfrm>
          <a:off x="1397000" y="5870575"/>
          <a:ext cx="279400" cy="393700"/>
        </p:xfrm>
        <a:graphic>
          <a:graphicData uri="http://schemas.openxmlformats.org/presentationml/2006/ole">
            <p:oleObj spid="_x0000_s18585" name="Equation" r:id="rId16" imgW="279360" imgH="393480" progId="Equation.3">
              <p:embed/>
            </p:oleObj>
          </a:graphicData>
        </a:graphic>
      </p:graphicFrame>
      <p:sp>
        <p:nvSpPr>
          <p:cNvPr id="18586" name="Line 154"/>
          <p:cNvSpPr>
            <a:spLocks noChangeShapeType="1"/>
          </p:cNvSpPr>
          <p:nvPr/>
        </p:nvSpPr>
        <p:spPr bwMode="auto">
          <a:xfrm>
            <a:off x="4191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87" name="Line 155"/>
          <p:cNvSpPr>
            <a:spLocks noChangeShapeType="1"/>
          </p:cNvSpPr>
          <p:nvPr/>
        </p:nvSpPr>
        <p:spPr bwMode="auto">
          <a:xfrm>
            <a:off x="41910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88" name="Line 156"/>
          <p:cNvSpPr>
            <a:spLocks noChangeShapeType="1"/>
          </p:cNvSpPr>
          <p:nvPr/>
        </p:nvSpPr>
        <p:spPr bwMode="auto">
          <a:xfrm>
            <a:off x="4267200" y="4419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592" name="Object 160"/>
          <p:cNvGraphicFramePr>
            <a:graphicFrameLocks noChangeAspect="1"/>
          </p:cNvGraphicFramePr>
          <p:nvPr/>
        </p:nvGraphicFramePr>
        <p:xfrm>
          <a:off x="4356100" y="4419600"/>
          <a:ext cx="215900" cy="393700"/>
        </p:xfrm>
        <a:graphic>
          <a:graphicData uri="http://schemas.openxmlformats.org/presentationml/2006/ole">
            <p:oleObj spid="_x0000_s18592" name="Equation" r:id="rId17" imgW="215640" imgH="393480" progId="Equation.3">
              <p:embed/>
            </p:oleObj>
          </a:graphicData>
        </a:graphic>
      </p:graphicFrame>
      <p:sp>
        <p:nvSpPr>
          <p:cNvPr id="18593" name="Line 161"/>
          <p:cNvSpPr>
            <a:spLocks noChangeShapeType="1"/>
          </p:cNvSpPr>
          <p:nvPr/>
        </p:nvSpPr>
        <p:spPr bwMode="auto">
          <a:xfrm>
            <a:off x="41910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94" name="Line 162"/>
          <p:cNvSpPr>
            <a:spLocks noChangeShapeType="1"/>
          </p:cNvSpPr>
          <p:nvPr/>
        </p:nvSpPr>
        <p:spPr bwMode="auto">
          <a:xfrm>
            <a:off x="42672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598" name="Object 166"/>
          <p:cNvGraphicFramePr>
            <a:graphicFrameLocks noChangeAspect="1"/>
          </p:cNvGraphicFramePr>
          <p:nvPr/>
        </p:nvGraphicFramePr>
        <p:xfrm>
          <a:off x="4343400" y="5029200"/>
          <a:ext cx="215900" cy="393700"/>
        </p:xfrm>
        <a:graphic>
          <a:graphicData uri="http://schemas.openxmlformats.org/presentationml/2006/ole">
            <p:oleObj spid="_x0000_s18598" name="Equation" r:id="rId18" imgW="215640" imgH="393480" progId="Equation.3">
              <p:embed/>
            </p:oleObj>
          </a:graphicData>
        </a:graphic>
      </p:graphicFrame>
      <p:sp>
        <p:nvSpPr>
          <p:cNvPr id="18599" name="Line 167"/>
          <p:cNvSpPr>
            <a:spLocks noChangeShapeType="1"/>
          </p:cNvSpPr>
          <p:nvPr/>
        </p:nvSpPr>
        <p:spPr bwMode="auto">
          <a:xfrm>
            <a:off x="3200400" y="5718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00" name="Line 168"/>
          <p:cNvSpPr>
            <a:spLocks noChangeShapeType="1"/>
          </p:cNvSpPr>
          <p:nvPr/>
        </p:nvSpPr>
        <p:spPr bwMode="auto">
          <a:xfrm>
            <a:off x="3352800" y="5718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01" name="Line 169"/>
          <p:cNvSpPr>
            <a:spLocks noChangeShapeType="1"/>
          </p:cNvSpPr>
          <p:nvPr/>
        </p:nvSpPr>
        <p:spPr bwMode="auto">
          <a:xfrm>
            <a:off x="3200400" y="57943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02" name="Line 170"/>
          <p:cNvSpPr>
            <a:spLocks noChangeShapeType="1"/>
          </p:cNvSpPr>
          <p:nvPr/>
        </p:nvSpPr>
        <p:spPr bwMode="auto">
          <a:xfrm flipH="1">
            <a:off x="3352800" y="57943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603" name="Object 171"/>
          <p:cNvGraphicFramePr>
            <a:graphicFrameLocks noChangeAspect="1"/>
          </p:cNvGraphicFramePr>
          <p:nvPr/>
        </p:nvGraphicFramePr>
        <p:xfrm>
          <a:off x="3124200" y="5946775"/>
          <a:ext cx="279400" cy="393700"/>
        </p:xfrm>
        <a:graphic>
          <a:graphicData uri="http://schemas.openxmlformats.org/presentationml/2006/ole">
            <p:oleObj spid="_x0000_s18603" name="Equation" r:id="rId19" imgW="279360" imgH="393480" progId="Equation.3">
              <p:embed/>
            </p:oleObj>
          </a:graphicData>
        </a:graphic>
      </p:graphicFrame>
      <p:sp>
        <p:nvSpPr>
          <p:cNvPr id="18609" name="Line 177"/>
          <p:cNvSpPr>
            <a:spLocks noChangeShapeType="1"/>
          </p:cNvSpPr>
          <p:nvPr/>
        </p:nvSpPr>
        <p:spPr bwMode="auto">
          <a:xfrm>
            <a:off x="3733800" y="5718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613" name="Object 181"/>
          <p:cNvGraphicFramePr>
            <a:graphicFrameLocks noChangeAspect="1"/>
          </p:cNvGraphicFramePr>
          <p:nvPr/>
        </p:nvGraphicFramePr>
        <p:xfrm>
          <a:off x="3454400" y="5946775"/>
          <a:ext cx="279400" cy="393700"/>
        </p:xfrm>
        <a:graphic>
          <a:graphicData uri="http://schemas.openxmlformats.org/presentationml/2006/ole">
            <p:oleObj spid="_x0000_s18613" name="Equation" r:id="rId20" imgW="279360" imgH="393480" progId="Equation.3">
              <p:embed/>
            </p:oleObj>
          </a:graphicData>
        </a:graphic>
      </p:graphicFrame>
      <p:sp>
        <p:nvSpPr>
          <p:cNvPr id="18614" name="Line 182"/>
          <p:cNvSpPr>
            <a:spLocks noChangeShapeType="1"/>
          </p:cNvSpPr>
          <p:nvPr/>
        </p:nvSpPr>
        <p:spPr bwMode="auto">
          <a:xfrm>
            <a:off x="990600" y="5718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618" name="Object 186"/>
          <p:cNvGraphicFramePr>
            <a:graphicFrameLocks noChangeAspect="1"/>
          </p:cNvGraphicFramePr>
          <p:nvPr/>
        </p:nvGraphicFramePr>
        <p:xfrm>
          <a:off x="1066800" y="5870575"/>
          <a:ext cx="279400" cy="393700"/>
        </p:xfrm>
        <a:graphic>
          <a:graphicData uri="http://schemas.openxmlformats.org/presentationml/2006/ole">
            <p:oleObj spid="_x0000_s18618" name="Equation" r:id="rId21" imgW="279360" imgH="393480" progId="Equation.3">
              <p:embed/>
            </p:oleObj>
          </a:graphicData>
        </a:graphic>
      </p:graphicFrame>
      <p:sp>
        <p:nvSpPr>
          <p:cNvPr id="18621" name="Freeform 189"/>
          <p:cNvSpPr>
            <a:spLocks/>
          </p:cNvSpPr>
          <p:nvPr/>
        </p:nvSpPr>
        <p:spPr bwMode="auto">
          <a:xfrm>
            <a:off x="1371600" y="4419600"/>
            <a:ext cx="19812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8" y="0"/>
              </a:cxn>
              <a:cxn ang="0">
                <a:pos x="1248" y="720"/>
              </a:cxn>
              <a:cxn ang="0">
                <a:pos x="1152" y="720"/>
              </a:cxn>
              <a:cxn ang="0">
                <a:pos x="1152" y="288"/>
              </a:cxn>
              <a:cxn ang="0">
                <a:pos x="96" y="288"/>
              </a:cxn>
              <a:cxn ang="0">
                <a:pos x="96" y="720"/>
              </a:cxn>
              <a:cxn ang="0">
                <a:pos x="0" y="720"/>
              </a:cxn>
              <a:cxn ang="0">
                <a:pos x="0" y="0"/>
              </a:cxn>
            </a:cxnLst>
            <a:rect l="0" t="0" r="r" b="b"/>
            <a:pathLst>
              <a:path w="1248" h="720">
                <a:moveTo>
                  <a:pt x="0" y="0"/>
                </a:moveTo>
                <a:lnTo>
                  <a:pt x="1248" y="0"/>
                </a:lnTo>
                <a:lnTo>
                  <a:pt x="1248" y="720"/>
                </a:lnTo>
                <a:lnTo>
                  <a:pt x="1152" y="720"/>
                </a:lnTo>
                <a:lnTo>
                  <a:pt x="1152" y="288"/>
                </a:lnTo>
                <a:lnTo>
                  <a:pt x="96" y="288"/>
                </a:lnTo>
                <a:lnTo>
                  <a:pt x="96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22" name="Line 190"/>
          <p:cNvSpPr>
            <a:spLocks noChangeShapeType="1"/>
          </p:cNvSpPr>
          <p:nvPr/>
        </p:nvSpPr>
        <p:spPr bwMode="auto">
          <a:xfrm>
            <a:off x="1066800" y="4648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23" name="Rectangle 191"/>
          <p:cNvSpPr>
            <a:spLocks noChangeArrowheads="1"/>
          </p:cNvSpPr>
          <p:nvPr/>
        </p:nvSpPr>
        <p:spPr bwMode="auto">
          <a:xfrm>
            <a:off x="5549900" y="762000"/>
            <a:ext cx="11430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24" name="Rectangle 192"/>
          <p:cNvSpPr>
            <a:spLocks noChangeArrowheads="1"/>
          </p:cNvSpPr>
          <p:nvPr/>
        </p:nvSpPr>
        <p:spPr bwMode="auto">
          <a:xfrm>
            <a:off x="6583363" y="1323975"/>
            <a:ext cx="109537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26" name="Line 194"/>
          <p:cNvSpPr>
            <a:spLocks noChangeShapeType="1"/>
          </p:cNvSpPr>
          <p:nvPr/>
        </p:nvSpPr>
        <p:spPr bwMode="auto">
          <a:xfrm>
            <a:off x="685800" y="556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631" name="Object 199"/>
          <p:cNvGraphicFramePr>
            <a:graphicFrameLocks noChangeAspect="1"/>
          </p:cNvGraphicFramePr>
          <p:nvPr/>
        </p:nvGraphicFramePr>
        <p:xfrm>
          <a:off x="457200" y="5321300"/>
          <a:ext cx="203200" cy="393700"/>
        </p:xfrm>
        <a:graphic>
          <a:graphicData uri="http://schemas.openxmlformats.org/presentationml/2006/ole">
            <p:oleObj spid="_x0000_s18631" name="Equation" r:id="rId22" imgW="203040" imgH="393480" progId="Equation.3">
              <p:embed/>
            </p:oleObj>
          </a:graphicData>
        </a:graphic>
      </p:graphicFrame>
      <p:graphicFrame>
        <p:nvGraphicFramePr>
          <p:cNvPr id="18638" name="Object 206"/>
          <p:cNvGraphicFramePr>
            <a:graphicFrameLocks noChangeAspect="1"/>
          </p:cNvGraphicFramePr>
          <p:nvPr/>
        </p:nvGraphicFramePr>
        <p:xfrm>
          <a:off x="3987800" y="5257800"/>
          <a:ext cx="203200" cy="393700"/>
        </p:xfrm>
        <a:graphic>
          <a:graphicData uri="http://schemas.openxmlformats.org/presentationml/2006/ole">
            <p:oleObj spid="_x0000_s18638" name="Equation" r:id="rId23" imgW="203040" imgH="393480" progId="Equation.3">
              <p:embed/>
            </p:oleObj>
          </a:graphicData>
        </a:graphic>
      </p:graphicFrame>
      <p:sp>
        <p:nvSpPr>
          <p:cNvPr id="18639" name="Line 207"/>
          <p:cNvSpPr>
            <a:spLocks noChangeShapeType="1"/>
          </p:cNvSpPr>
          <p:nvPr/>
        </p:nvSpPr>
        <p:spPr bwMode="auto">
          <a:xfrm>
            <a:off x="685800" y="54562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0" name="Line 208"/>
          <p:cNvSpPr>
            <a:spLocks noChangeShapeType="1"/>
          </p:cNvSpPr>
          <p:nvPr/>
        </p:nvSpPr>
        <p:spPr bwMode="auto">
          <a:xfrm>
            <a:off x="7620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1" name="Line 209"/>
          <p:cNvSpPr>
            <a:spLocks noChangeShapeType="1"/>
          </p:cNvSpPr>
          <p:nvPr/>
        </p:nvSpPr>
        <p:spPr bwMode="auto">
          <a:xfrm flipV="1">
            <a:off x="7620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2" name="Line 210"/>
          <p:cNvSpPr>
            <a:spLocks noChangeShapeType="1"/>
          </p:cNvSpPr>
          <p:nvPr/>
        </p:nvSpPr>
        <p:spPr bwMode="auto">
          <a:xfrm>
            <a:off x="3810000" y="556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3" name="Line 211"/>
          <p:cNvSpPr>
            <a:spLocks noChangeShapeType="1"/>
          </p:cNvSpPr>
          <p:nvPr/>
        </p:nvSpPr>
        <p:spPr bwMode="auto">
          <a:xfrm>
            <a:off x="3810000" y="54562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4" name="Line 212"/>
          <p:cNvSpPr>
            <a:spLocks noChangeShapeType="1"/>
          </p:cNvSpPr>
          <p:nvPr/>
        </p:nvSpPr>
        <p:spPr bwMode="auto">
          <a:xfrm>
            <a:off x="38862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5" name="Line 213"/>
          <p:cNvSpPr>
            <a:spLocks noChangeShapeType="1"/>
          </p:cNvSpPr>
          <p:nvPr/>
        </p:nvSpPr>
        <p:spPr bwMode="auto">
          <a:xfrm flipV="1">
            <a:off x="38862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6" name="Line 214"/>
          <p:cNvSpPr>
            <a:spLocks noChangeShapeType="1"/>
          </p:cNvSpPr>
          <p:nvPr/>
        </p:nvSpPr>
        <p:spPr bwMode="auto">
          <a:xfrm>
            <a:off x="6007100" y="7620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8" name="Rectangle 216"/>
          <p:cNvSpPr>
            <a:spLocks noChangeArrowheads="1"/>
          </p:cNvSpPr>
          <p:nvPr/>
        </p:nvSpPr>
        <p:spPr bwMode="auto">
          <a:xfrm>
            <a:off x="5605463" y="762000"/>
            <a:ext cx="338137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9" name="Rectangle 217"/>
          <p:cNvSpPr>
            <a:spLocks noChangeArrowheads="1"/>
          </p:cNvSpPr>
          <p:nvPr/>
        </p:nvSpPr>
        <p:spPr bwMode="auto">
          <a:xfrm>
            <a:off x="6583363" y="1617663"/>
            <a:ext cx="109537" cy="10953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50" name="Line 218"/>
          <p:cNvSpPr>
            <a:spLocks noChangeShapeType="1"/>
          </p:cNvSpPr>
          <p:nvPr/>
        </p:nvSpPr>
        <p:spPr bwMode="auto">
          <a:xfrm>
            <a:off x="5549900" y="3352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51" name="Line 219"/>
          <p:cNvSpPr>
            <a:spLocks noChangeShapeType="1"/>
          </p:cNvSpPr>
          <p:nvPr/>
        </p:nvSpPr>
        <p:spPr bwMode="auto">
          <a:xfrm>
            <a:off x="55499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52" name="Line 220"/>
          <p:cNvSpPr>
            <a:spLocks noChangeShapeType="1"/>
          </p:cNvSpPr>
          <p:nvPr/>
        </p:nvSpPr>
        <p:spPr bwMode="auto">
          <a:xfrm>
            <a:off x="66929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656" name="Object 224"/>
          <p:cNvGraphicFramePr>
            <a:graphicFrameLocks noChangeAspect="1"/>
          </p:cNvGraphicFramePr>
          <p:nvPr/>
        </p:nvGraphicFramePr>
        <p:xfrm>
          <a:off x="5994400" y="2959100"/>
          <a:ext cx="266700" cy="393700"/>
        </p:xfrm>
        <a:graphic>
          <a:graphicData uri="http://schemas.openxmlformats.org/presentationml/2006/ole">
            <p:oleObj spid="_x0000_s18656" name="Equation" r:id="rId24" imgW="266400" imgH="393480" progId="Equation.3">
              <p:embed/>
            </p:oleObj>
          </a:graphicData>
        </a:graphic>
      </p:graphicFrame>
      <p:grpSp>
        <p:nvGrpSpPr>
          <p:cNvPr id="18685" name="Group 253"/>
          <p:cNvGrpSpPr>
            <a:grpSpLocks/>
          </p:cNvGrpSpPr>
          <p:nvPr/>
        </p:nvGrpSpPr>
        <p:grpSpPr bwMode="auto">
          <a:xfrm>
            <a:off x="6921500" y="1323975"/>
            <a:ext cx="228600" cy="703263"/>
            <a:chOff x="5136" y="853"/>
            <a:chExt cx="144" cy="443"/>
          </a:xfrm>
        </p:grpSpPr>
        <p:sp>
          <p:nvSpPr>
            <p:cNvPr id="18657" name="Line 225"/>
            <p:cNvSpPr>
              <a:spLocks noChangeShapeType="1"/>
            </p:cNvSpPr>
            <p:nvPr/>
          </p:nvSpPr>
          <p:spPr bwMode="auto">
            <a:xfrm>
              <a:off x="5136" y="85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58" name="Line 226"/>
            <p:cNvSpPr>
              <a:spLocks noChangeShapeType="1"/>
            </p:cNvSpPr>
            <p:nvPr/>
          </p:nvSpPr>
          <p:spPr bwMode="auto">
            <a:xfrm>
              <a:off x="5136" y="12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59" name="Line 227"/>
            <p:cNvSpPr>
              <a:spLocks noChangeShapeType="1"/>
            </p:cNvSpPr>
            <p:nvPr/>
          </p:nvSpPr>
          <p:spPr bwMode="auto">
            <a:xfrm>
              <a:off x="5232" y="86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med"/>
              <a:tailEnd type="triangle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660" name="Object 228"/>
          <p:cNvGraphicFramePr>
            <a:graphicFrameLocks noChangeAspect="1"/>
          </p:cNvGraphicFramePr>
          <p:nvPr/>
        </p:nvGraphicFramePr>
        <p:xfrm>
          <a:off x="7150100" y="1511300"/>
          <a:ext cx="215900" cy="393700"/>
        </p:xfrm>
        <a:graphic>
          <a:graphicData uri="http://schemas.openxmlformats.org/presentationml/2006/ole">
            <p:oleObj spid="_x0000_s18660" name="Equation" r:id="rId25" imgW="215640" imgH="393480" progId="Equation.3">
              <p:embed/>
            </p:oleObj>
          </a:graphicData>
        </a:graphic>
      </p:graphicFrame>
      <p:graphicFrame>
        <p:nvGraphicFramePr>
          <p:cNvPr id="18662" name="Object 230"/>
          <p:cNvGraphicFramePr>
            <a:graphicFrameLocks noChangeAspect="1"/>
          </p:cNvGraphicFramePr>
          <p:nvPr/>
        </p:nvGraphicFramePr>
        <p:xfrm>
          <a:off x="6388100" y="990600"/>
          <a:ext cx="203200" cy="393700"/>
        </p:xfrm>
        <a:graphic>
          <a:graphicData uri="http://schemas.openxmlformats.org/presentationml/2006/ole">
            <p:oleObj spid="_x0000_s18662" name="Equation" r:id="rId26" imgW="203040" imgH="393480" progId="Equation.3">
              <p:embed/>
            </p:oleObj>
          </a:graphicData>
        </a:graphic>
      </p:graphicFrame>
      <p:grpSp>
        <p:nvGrpSpPr>
          <p:cNvPr id="18666" name="Group 234"/>
          <p:cNvGrpSpPr>
            <a:grpSpLocks/>
          </p:cNvGrpSpPr>
          <p:nvPr/>
        </p:nvGrpSpPr>
        <p:grpSpPr bwMode="auto">
          <a:xfrm>
            <a:off x="6367463" y="1425575"/>
            <a:ext cx="152400" cy="457200"/>
            <a:chOff x="4800" y="912"/>
            <a:chExt cx="96" cy="288"/>
          </a:xfrm>
        </p:grpSpPr>
        <p:sp>
          <p:nvSpPr>
            <p:cNvPr id="18661" name="Line 229"/>
            <p:cNvSpPr>
              <a:spLocks noChangeShapeType="1"/>
            </p:cNvSpPr>
            <p:nvPr/>
          </p:nvSpPr>
          <p:spPr bwMode="auto">
            <a:xfrm>
              <a:off x="4800" y="11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63" name="Line 231"/>
            <p:cNvSpPr>
              <a:spLocks noChangeShapeType="1"/>
            </p:cNvSpPr>
            <p:nvPr/>
          </p:nvSpPr>
          <p:spPr bwMode="auto">
            <a:xfrm>
              <a:off x="4800" y="103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64" name="Line 232"/>
            <p:cNvSpPr>
              <a:spLocks noChangeShapeType="1"/>
            </p:cNvSpPr>
            <p:nvPr/>
          </p:nvSpPr>
          <p:spPr bwMode="auto">
            <a:xfrm>
              <a:off x="4848" y="9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65" name="Line 233"/>
            <p:cNvSpPr>
              <a:spLocks noChangeShapeType="1"/>
            </p:cNvSpPr>
            <p:nvPr/>
          </p:nvSpPr>
          <p:spPr bwMode="auto">
            <a:xfrm flipV="1">
              <a:off x="4848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667" name="Line 235"/>
          <p:cNvSpPr>
            <a:spLocks noChangeShapeType="1"/>
          </p:cNvSpPr>
          <p:nvPr/>
        </p:nvSpPr>
        <p:spPr bwMode="auto">
          <a:xfrm>
            <a:off x="5549900" y="45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68" name="Line 236"/>
          <p:cNvSpPr>
            <a:spLocks noChangeShapeType="1"/>
          </p:cNvSpPr>
          <p:nvPr/>
        </p:nvSpPr>
        <p:spPr bwMode="auto">
          <a:xfrm>
            <a:off x="6007100" y="45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69" name="Line 237"/>
          <p:cNvSpPr>
            <a:spLocks noChangeShapeType="1"/>
          </p:cNvSpPr>
          <p:nvPr/>
        </p:nvSpPr>
        <p:spPr bwMode="auto">
          <a:xfrm>
            <a:off x="5549900" y="53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673" name="Object 241"/>
          <p:cNvGraphicFramePr>
            <a:graphicFrameLocks noChangeAspect="1"/>
          </p:cNvGraphicFramePr>
          <p:nvPr/>
        </p:nvGraphicFramePr>
        <p:xfrm>
          <a:off x="5702300" y="152400"/>
          <a:ext cx="215900" cy="393700"/>
        </p:xfrm>
        <a:graphic>
          <a:graphicData uri="http://schemas.openxmlformats.org/presentationml/2006/ole">
            <p:oleObj spid="_x0000_s18673" name="Equation" r:id="rId27" imgW="215640" imgH="393480" progId="Equation.3">
              <p:embed/>
            </p:oleObj>
          </a:graphicData>
        </a:graphic>
      </p:graphicFrame>
      <p:sp>
        <p:nvSpPr>
          <p:cNvPr id="18674" name="Line 242"/>
          <p:cNvSpPr>
            <a:spLocks noChangeShapeType="1"/>
          </p:cNvSpPr>
          <p:nvPr/>
        </p:nvSpPr>
        <p:spPr bwMode="auto">
          <a:xfrm>
            <a:off x="6692900" y="45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75" name="Line 243"/>
          <p:cNvSpPr>
            <a:spLocks noChangeShapeType="1"/>
          </p:cNvSpPr>
          <p:nvPr/>
        </p:nvSpPr>
        <p:spPr bwMode="auto">
          <a:xfrm>
            <a:off x="6007100" y="53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679" name="Object 247"/>
          <p:cNvGraphicFramePr>
            <a:graphicFrameLocks noChangeAspect="1"/>
          </p:cNvGraphicFramePr>
          <p:nvPr/>
        </p:nvGraphicFramePr>
        <p:xfrm>
          <a:off x="6324600" y="152400"/>
          <a:ext cx="215900" cy="393700"/>
        </p:xfrm>
        <a:graphic>
          <a:graphicData uri="http://schemas.openxmlformats.org/presentationml/2006/ole">
            <p:oleObj spid="_x0000_s18679" name="Equation" r:id="rId28" imgW="215640" imgH="393480" progId="Equation.3">
              <p:embed/>
            </p:oleObj>
          </a:graphicData>
        </a:graphic>
      </p:graphicFrame>
      <p:grpSp>
        <p:nvGrpSpPr>
          <p:cNvPr id="18684" name="Group 252"/>
          <p:cNvGrpSpPr>
            <a:grpSpLocks/>
          </p:cNvGrpSpPr>
          <p:nvPr/>
        </p:nvGrpSpPr>
        <p:grpSpPr bwMode="auto">
          <a:xfrm>
            <a:off x="5605463" y="2895600"/>
            <a:ext cx="339725" cy="152400"/>
            <a:chOff x="4298" y="1824"/>
            <a:chExt cx="214" cy="96"/>
          </a:xfrm>
        </p:grpSpPr>
        <p:sp>
          <p:nvSpPr>
            <p:cNvPr id="18680" name="Line 248"/>
            <p:cNvSpPr>
              <a:spLocks noChangeShapeType="1"/>
            </p:cNvSpPr>
            <p:nvPr/>
          </p:nvSpPr>
          <p:spPr bwMode="auto">
            <a:xfrm>
              <a:off x="4298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81" name="Line 249"/>
            <p:cNvSpPr>
              <a:spLocks noChangeShapeType="1"/>
            </p:cNvSpPr>
            <p:nvPr/>
          </p:nvSpPr>
          <p:spPr bwMode="auto">
            <a:xfrm>
              <a:off x="4512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82" name="Line 250"/>
            <p:cNvSpPr>
              <a:spLocks noChangeShapeType="1"/>
            </p:cNvSpPr>
            <p:nvPr/>
          </p:nvSpPr>
          <p:spPr bwMode="auto">
            <a:xfrm>
              <a:off x="4298" y="1872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med"/>
              <a:tailEnd type="triangle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683" name="Object 251"/>
          <p:cNvGraphicFramePr>
            <a:graphicFrameLocks noChangeAspect="1"/>
          </p:cNvGraphicFramePr>
          <p:nvPr/>
        </p:nvGraphicFramePr>
        <p:xfrm>
          <a:off x="5702300" y="2590800"/>
          <a:ext cx="203200" cy="393700"/>
        </p:xfrm>
        <a:graphic>
          <a:graphicData uri="http://schemas.openxmlformats.org/presentationml/2006/ole">
            <p:oleObj spid="_x0000_s18683" name="Equation" r:id="rId29" imgW="203040" imgH="393480" progId="Equation.3">
              <p:embed/>
            </p:oleObj>
          </a:graphicData>
        </a:graphic>
      </p:graphicFrame>
      <p:grpSp>
        <p:nvGrpSpPr>
          <p:cNvPr id="18698" name="Group 266"/>
          <p:cNvGrpSpPr>
            <a:grpSpLocks/>
          </p:cNvGrpSpPr>
          <p:nvPr/>
        </p:nvGrpSpPr>
        <p:grpSpPr bwMode="auto">
          <a:xfrm>
            <a:off x="812800" y="1425575"/>
            <a:ext cx="152400" cy="457200"/>
            <a:chOff x="4800" y="912"/>
            <a:chExt cx="96" cy="288"/>
          </a:xfrm>
        </p:grpSpPr>
        <p:sp>
          <p:nvSpPr>
            <p:cNvPr id="18699" name="Line 267"/>
            <p:cNvSpPr>
              <a:spLocks noChangeShapeType="1"/>
            </p:cNvSpPr>
            <p:nvPr/>
          </p:nvSpPr>
          <p:spPr bwMode="auto">
            <a:xfrm>
              <a:off x="4800" y="11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00" name="Line 268"/>
            <p:cNvSpPr>
              <a:spLocks noChangeShapeType="1"/>
            </p:cNvSpPr>
            <p:nvPr/>
          </p:nvSpPr>
          <p:spPr bwMode="auto">
            <a:xfrm>
              <a:off x="4800" y="103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01" name="Line 269"/>
            <p:cNvSpPr>
              <a:spLocks noChangeShapeType="1"/>
            </p:cNvSpPr>
            <p:nvPr/>
          </p:nvSpPr>
          <p:spPr bwMode="auto">
            <a:xfrm>
              <a:off x="4848" y="9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02" name="Line 270"/>
            <p:cNvSpPr>
              <a:spLocks noChangeShapeType="1"/>
            </p:cNvSpPr>
            <p:nvPr/>
          </p:nvSpPr>
          <p:spPr bwMode="auto">
            <a:xfrm flipV="1">
              <a:off x="4848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706" name="Object 274"/>
          <p:cNvGraphicFramePr>
            <a:graphicFrameLocks noChangeAspect="1"/>
          </p:cNvGraphicFramePr>
          <p:nvPr/>
        </p:nvGraphicFramePr>
        <p:xfrm>
          <a:off x="609600" y="1447800"/>
          <a:ext cx="203200" cy="393700"/>
        </p:xfrm>
        <a:graphic>
          <a:graphicData uri="http://schemas.openxmlformats.org/presentationml/2006/ole">
            <p:oleObj spid="_x0000_s18706" name="Equation" r:id="rId30" imgW="203040" imgH="393480" progId="Equation.3">
              <p:embed/>
            </p:oleObj>
          </a:graphicData>
        </a:graphic>
      </p:graphicFrame>
      <p:sp>
        <p:nvSpPr>
          <p:cNvPr id="18716" name="Text Box 284"/>
          <p:cNvSpPr txBox="1">
            <a:spLocks noChangeArrowheads="1"/>
          </p:cNvSpPr>
          <p:nvPr/>
        </p:nvSpPr>
        <p:spPr bwMode="auto">
          <a:xfrm>
            <a:off x="5334000" y="4953000"/>
            <a:ext cx="350520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600" dirty="0"/>
              <a:t>Product: Hot plate</a:t>
            </a:r>
          </a:p>
          <a:p>
            <a:r>
              <a:rPr lang="en-US" altLang="zh-CN" sz="1600" dirty="0"/>
              <a:t>Number: 1</a:t>
            </a:r>
          </a:p>
          <a:p>
            <a:r>
              <a:rPr lang="en-US" altLang="zh-CN" sz="1600" dirty="0"/>
              <a:t>Material: Stainless steel (3 series)</a:t>
            </a:r>
          </a:p>
          <a:p>
            <a:r>
              <a:rPr lang="en-US" altLang="zh-CN" sz="1600" dirty="0"/>
              <a:t>Contact: </a:t>
            </a:r>
            <a:r>
              <a:rPr lang="en-US" altLang="zh-CN" sz="1600" dirty="0" smtClean="0"/>
              <a:t>Joe Strzalka</a:t>
            </a:r>
            <a:endParaRPr lang="en-US" altLang="zh-CN" sz="1600" dirty="0"/>
          </a:p>
          <a:p>
            <a:r>
              <a:rPr lang="en-US" altLang="zh-CN" sz="1600" dirty="0"/>
              <a:t>Cost code: </a:t>
            </a:r>
            <a:r>
              <a:rPr lang="en-US" altLang="zh-CN" sz="1600" dirty="0" smtClean="0"/>
              <a:t>58927-46-132 </a:t>
            </a:r>
            <a:endParaRPr lang="en-US" altLang="zh-CN" sz="1600" dirty="0"/>
          </a:p>
          <a:p>
            <a:r>
              <a:rPr lang="en-US" altLang="zh-CN" sz="1600" dirty="0"/>
              <a:t>Phone: </a:t>
            </a:r>
            <a:r>
              <a:rPr lang="en-US" altLang="zh-CN" sz="1600" dirty="0" smtClean="0"/>
              <a:t>630-252-0283</a:t>
            </a:r>
            <a:endParaRPr lang="en-US" altLang="zh-CN" sz="1600" dirty="0"/>
          </a:p>
        </p:txBody>
      </p:sp>
      <p:sp>
        <p:nvSpPr>
          <p:cNvPr id="18717" name="Line 285"/>
          <p:cNvSpPr>
            <a:spLocks noChangeShapeType="1"/>
          </p:cNvSpPr>
          <p:nvPr/>
        </p:nvSpPr>
        <p:spPr bwMode="auto">
          <a:xfrm>
            <a:off x="6049963" y="1676400"/>
            <a:ext cx="119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19" name="Line 287"/>
          <p:cNvSpPr>
            <a:spLocks noChangeShapeType="1"/>
          </p:cNvSpPr>
          <p:nvPr/>
        </p:nvSpPr>
        <p:spPr bwMode="auto">
          <a:xfrm>
            <a:off x="6096000" y="167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723" name="Object 291"/>
          <p:cNvGraphicFramePr>
            <a:graphicFrameLocks noChangeAspect="1"/>
          </p:cNvGraphicFramePr>
          <p:nvPr/>
        </p:nvGraphicFramePr>
        <p:xfrm>
          <a:off x="6184900" y="2057400"/>
          <a:ext cx="139700" cy="165100"/>
        </p:xfrm>
        <a:graphic>
          <a:graphicData uri="http://schemas.openxmlformats.org/presentationml/2006/ole">
            <p:oleObj spid="_x0000_s18723" name="Equation" r:id="rId31" imgW="1396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3" name="Freeform 137"/>
          <p:cNvSpPr>
            <a:spLocks/>
          </p:cNvSpPr>
          <p:nvPr/>
        </p:nvSpPr>
        <p:spPr bwMode="auto">
          <a:xfrm>
            <a:off x="2133600" y="2867025"/>
            <a:ext cx="1905000" cy="304800"/>
          </a:xfrm>
          <a:custGeom>
            <a:avLst/>
            <a:gdLst/>
            <a:ahLst/>
            <a:cxnLst>
              <a:cxn ang="0">
                <a:pos x="1200" y="192"/>
              </a:cxn>
              <a:cxn ang="0">
                <a:pos x="1200" y="0"/>
              </a:cxn>
              <a:cxn ang="0">
                <a:pos x="0" y="0"/>
              </a:cxn>
            </a:cxnLst>
            <a:rect l="0" t="0" r="r" b="b"/>
            <a:pathLst>
              <a:path w="1200" h="192">
                <a:moveTo>
                  <a:pt x="1200" y="192"/>
                </a:moveTo>
                <a:lnTo>
                  <a:pt x="1200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40" name="Rectangle 124"/>
          <p:cNvSpPr>
            <a:spLocks noChangeArrowheads="1"/>
          </p:cNvSpPr>
          <p:nvPr/>
        </p:nvSpPr>
        <p:spPr bwMode="auto">
          <a:xfrm>
            <a:off x="2438400" y="1143000"/>
            <a:ext cx="4572000" cy="9144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8" name="Rectangle 62"/>
          <p:cNvSpPr>
            <a:spLocks noChangeArrowheads="1"/>
          </p:cNvSpPr>
          <p:nvPr/>
        </p:nvSpPr>
        <p:spPr bwMode="auto">
          <a:xfrm>
            <a:off x="4343400" y="2819400"/>
            <a:ext cx="76200" cy="457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2800" y="3200400"/>
            <a:ext cx="2741613" cy="457200"/>
          </a:xfrm>
          <a:prstGeom prst="rect">
            <a:avLst/>
          </a:prstGeom>
          <a:pattFill prst="pct50">
            <a:fgClr>
              <a:srgbClr val="000000">
                <a:alpha val="50000"/>
              </a:srgbClr>
            </a:fgClr>
            <a:bgClr>
              <a:schemeClr val="bg1">
                <a:alpha val="50000"/>
              </a:schemeClr>
            </a:bgClr>
          </a:patt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429000" y="3200400"/>
            <a:ext cx="284163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505200" y="3429000"/>
            <a:ext cx="136525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715000" y="3200400"/>
            <a:ext cx="284163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91200" y="3429000"/>
            <a:ext cx="136525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9" descr="Dark upward diagonal"/>
          <p:cNvSpPr>
            <a:spLocks noChangeArrowheads="1"/>
          </p:cNvSpPr>
          <p:nvPr/>
        </p:nvSpPr>
        <p:spPr bwMode="auto">
          <a:xfrm>
            <a:off x="3886200" y="3262313"/>
            <a:ext cx="338138" cy="338137"/>
          </a:xfrm>
          <a:prstGeom prst="ellipse">
            <a:avLst/>
          </a:prstGeom>
          <a:pattFill prst="dkUpDiag">
            <a:fgClr>
              <a:srgbClr val="0000FF"/>
            </a:fgClr>
            <a:bgClr>
              <a:srgbClr val="FFFFFF"/>
            </a:bgClr>
          </a:patt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Oval 10" descr="Dark upward diagonal"/>
          <p:cNvSpPr>
            <a:spLocks noChangeArrowheads="1"/>
          </p:cNvSpPr>
          <p:nvPr/>
        </p:nvSpPr>
        <p:spPr bwMode="auto">
          <a:xfrm>
            <a:off x="5221288" y="3262313"/>
            <a:ext cx="338137" cy="338137"/>
          </a:xfrm>
          <a:prstGeom prst="ellipse">
            <a:avLst/>
          </a:prstGeom>
          <a:pattFill prst="dkUpDiag">
            <a:fgClr>
              <a:srgbClr val="0000FF"/>
            </a:fgClr>
            <a:bgClr>
              <a:srgbClr val="FFFFFF"/>
            </a:bgClr>
          </a:patt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Oval 11" descr="Dark upward diagonal"/>
          <p:cNvSpPr>
            <a:spLocks noChangeArrowheads="1"/>
          </p:cNvSpPr>
          <p:nvPr/>
        </p:nvSpPr>
        <p:spPr bwMode="auto">
          <a:xfrm>
            <a:off x="4564063" y="3265488"/>
            <a:ext cx="338137" cy="338137"/>
          </a:xfrm>
          <a:prstGeom prst="ellipse">
            <a:avLst/>
          </a:prstGeom>
          <a:pattFill prst="dkUpDiag">
            <a:fgClr>
              <a:srgbClr val="0000FF"/>
            </a:fgClr>
            <a:bgClr>
              <a:srgbClr val="FFFFFF"/>
            </a:bgClr>
          </a:patt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5029200" y="3213100"/>
            <a:ext cx="76200" cy="228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4343400" y="3213100"/>
            <a:ext cx="76200" cy="228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3505200" y="3213100"/>
            <a:ext cx="109538" cy="228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5807075" y="3213100"/>
            <a:ext cx="109538" cy="228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3352800" y="3090863"/>
            <a:ext cx="381000" cy="1095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715000" y="3090863"/>
            <a:ext cx="381000" cy="1095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18" descr="Dark upward diagonal"/>
          <p:cNvSpPr>
            <a:spLocks noChangeAspect="1" noChangeArrowheads="1"/>
          </p:cNvSpPr>
          <p:nvPr/>
        </p:nvSpPr>
        <p:spPr bwMode="auto">
          <a:xfrm>
            <a:off x="3886200" y="2116138"/>
            <a:ext cx="338138" cy="338137"/>
          </a:xfrm>
          <a:prstGeom prst="ellipse">
            <a:avLst/>
          </a:prstGeom>
          <a:pattFill prst="dkUpDiag">
            <a:fgClr>
              <a:srgbClr val="0000FF"/>
            </a:fgClr>
            <a:bgClr>
              <a:srgbClr val="FFFFFF"/>
            </a:bgClr>
          </a:patt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 descr="Dark upward diagonal"/>
          <p:cNvSpPr>
            <a:spLocks noChangeAspect="1" noChangeArrowheads="1"/>
          </p:cNvSpPr>
          <p:nvPr/>
        </p:nvSpPr>
        <p:spPr bwMode="auto">
          <a:xfrm>
            <a:off x="5224463" y="2116138"/>
            <a:ext cx="338137" cy="338137"/>
          </a:xfrm>
          <a:prstGeom prst="ellipse">
            <a:avLst/>
          </a:prstGeom>
          <a:pattFill prst="dkUpDiag">
            <a:fgClr>
              <a:srgbClr val="0000FF"/>
            </a:fgClr>
            <a:bgClr>
              <a:srgbClr val="FFFFFF"/>
            </a:bgClr>
          </a:patt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Oval 20" descr="Dark upward diagonal"/>
          <p:cNvSpPr>
            <a:spLocks noChangeAspect="1" noChangeArrowheads="1"/>
          </p:cNvSpPr>
          <p:nvPr/>
        </p:nvSpPr>
        <p:spPr bwMode="auto">
          <a:xfrm>
            <a:off x="4560888" y="2116138"/>
            <a:ext cx="338137" cy="338137"/>
          </a:xfrm>
          <a:prstGeom prst="ellipse">
            <a:avLst/>
          </a:prstGeom>
          <a:pattFill prst="dkUpDiag">
            <a:fgClr>
              <a:srgbClr val="0000FF"/>
            </a:fgClr>
            <a:bgClr>
              <a:srgbClr val="FFFFFF"/>
            </a:bgClr>
          </a:patt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505200" y="3090863"/>
            <a:ext cx="109538" cy="109537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5807075" y="3090863"/>
            <a:ext cx="109538" cy="109537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Freeform 43"/>
          <p:cNvSpPr>
            <a:spLocks/>
          </p:cNvSpPr>
          <p:nvPr/>
        </p:nvSpPr>
        <p:spPr bwMode="auto">
          <a:xfrm>
            <a:off x="3733800" y="2057400"/>
            <a:ext cx="19812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8" y="0"/>
              </a:cxn>
              <a:cxn ang="0">
                <a:pos x="1248" y="720"/>
              </a:cxn>
              <a:cxn ang="0">
                <a:pos x="1152" y="720"/>
              </a:cxn>
              <a:cxn ang="0">
                <a:pos x="1152" y="288"/>
              </a:cxn>
              <a:cxn ang="0">
                <a:pos x="96" y="288"/>
              </a:cxn>
              <a:cxn ang="0">
                <a:pos x="96" y="720"/>
              </a:cxn>
              <a:cxn ang="0">
                <a:pos x="0" y="720"/>
              </a:cxn>
              <a:cxn ang="0">
                <a:pos x="0" y="0"/>
              </a:cxn>
            </a:cxnLst>
            <a:rect l="0" t="0" r="r" b="b"/>
            <a:pathLst>
              <a:path w="1248" h="720">
                <a:moveTo>
                  <a:pt x="0" y="0"/>
                </a:moveTo>
                <a:lnTo>
                  <a:pt x="1248" y="0"/>
                </a:lnTo>
                <a:lnTo>
                  <a:pt x="1248" y="720"/>
                </a:lnTo>
                <a:lnTo>
                  <a:pt x="1152" y="720"/>
                </a:lnTo>
                <a:lnTo>
                  <a:pt x="1152" y="288"/>
                </a:lnTo>
                <a:lnTo>
                  <a:pt x="96" y="288"/>
                </a:lnTo>
                <a:lnTo>
                  <a:pt x="96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pattFill prst="pct50">
            <a:fgClr>
              <a:srgbClr val="000000">
                <a:alpha val="50000"/>
              </a:srgbClr>
            </a:fgClr>
            <a:bgClr>
              <a:schemeClr val="bg1">
                <a:alpha val="50000"/>
              </a:schemeClr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>
            <a:off x="3429000" y="2286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3" name="Rectangle 57"/>
          <p:cNvSpPr>
            <a:spLocks noChangeArrowheads="1"/>
          </p:cNvSpPr>
          <p:nvPr/>
        </p:nvSpPr>
        <p:spPr bwMode="auto">
          <a:xfrm>
            <a:off x="4508500" y="3124200"/>
            <a:ext cx="457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Rectangle 58"/>
          <p:cNvSpPr>
            <a:spLocks noChangeArrowheads="1"/>
          </p:cNvSpPr>
          <p:nvPr/>
        </p:nvSpPr>
        <p:spPr bwMode="auto">
          <a:xfrm>
            <a:off x="4114800" y="3048000"/>
            <a:ext cx="4572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6" name="Rectangle 60"/>
          <p:cNvSpPr>
            <a:spLocks noChangeArrowheads="1"/>
          </p:cNvSpPr>
          <p:nvPr/>
        </p:nvSpPr>
        <p:spPr bwMode="auto">
          <a:xfrm>
            <a:off x="4114800" y="2840038"/>
            <a:ext cx="457200" cy="555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9" name="Rectangle 63"/>
          <p:cNvSpPr>
            <a:spLocks noChangeArrowheads="1"/>
          </p:cNvSpPr>
          <p:nvPr/>
        </p:nvSpPr>
        <p:spPr bwMode="auto">
          <a:xfrm>
            <a:off x="5029200" y="2819400"/>
            <a:ext cx="76200" cy="457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5" name="Rectangle 59"/>
          <p:cNvSpPr>
            <a:spLocks noChangeArrowheads="1"/>
          </p:cNvSpPr>
          <p:nvPr/>
        </p:nvSpPr>
        <p:spPr bwMode="auto">
          <a:xfrm>
            <a:off x="4876800" y="3048000"/>
            <a:ext cx="457200" cy="76200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Rectangle 61"/>
          <p:cNvSpPr>
            <a:spLocks noChangeArrowheads="1"/>
          </p:cNvSpPr>
          <p:nvPr/>
        </p:nvSpPr>
        <p:spPr bwMode="auto">
          <a:xfrm>
            <a:off x="4876800" y="2840038"/>
            <a:ext cx="457200" cy="55562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80" name="Rectangle 64"/>
          <p:cNvSpPr>
            <a:spLocks noChangeArrowheads="1"/>
          </p:cNvSpPr>
          <p:nvPr/>
        </p:nvSpPr>
        <p:spPr bwMode="auto">
          <a:xfrm>
            <a:off x="4267200" y="2763838"/>
            <a:ext cx="228600" cy="76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81" name="Rectangle 65"/>
          <p:cNvSpPr>
            <a:spLocks noChangeArrowheads="1"/>
          </p:cNvSpPr>
          <p:nvPr/>
        </p:nvSpPr>
        <p:spPr bwMode="auto">
          <a:xfrm>
            <a:off x="4953000" y="2763838"/>
            <a:ext cx="228600" cy="76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82" name="Freeform 66"/>
          <p:cNvSpPr>
            <a:spLocks/>
          </p:cNvSpPr>
          <p:nvPr/>
        </p:nvSpPr>
        <p:spPr bwMode="auto">
          <a:xfrm>
            <a:off x="4267200" y="2895600"/>
            <a:ext cx="266700" cy="1524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52" y="48"/>
              </a:cxn>
              <a:cxn ang="0">
                <a:pos x="8" y="48"/>
              </a:cxn>
              <a:cxn ang="0">
                <a:pos x="104" y="96"/>
              </a:cxn>
              <a:cxn ang="0">
                <a:pos x="152" y="96"/>
              </a:cxn>
              <a:cxn ang="0">
                <a:pos x="8" y="96"/>
              </a:cxn>
              <a:cxn ang="0">
                <a:pos x="104" y="144"/>
              </a:cxn>
            </a:cxnLst>
            <a:rect l="0" t="0" r="r" b="b"/>
            <a:pathLst>
              <a:path w="168" h="144">
                <a:moveTo>
                  <a:pt x="8" y="0"/>
                </a:moveTo>
                <a:cubicBezTo>
                  <a:pt x="80" y="20"/>
                  <a:pt x="152" y="40"/>
                  <a:pt x="152" y="48"/>
                </a:cubicBezTo>
                <a:cubicBezTo>
                  <a:pt x="152" y="56"/>
                  <a:pt x="16" y="40"/>
                  <a:pt x="8" y="48"/>
                </a:cubicBezTo>
                <a:cubicBezTo>
                  <a:pt x="0" y="56"/>
                  <a:pt x="80" y="88"/>
                  <a:pt x="104" y="96"/>
                </a:cubicBezTo>
                <a:cubicBezTo>
                  <a:pt x="128" y="104"/>
                  <a:pt x="168" y="96"/>
                  <a:pt x="152" y="96"/>
                </a:cubicBezTo>
                <a:cubicBezTo>
                  <a:pt x="136" y="96"/>
                  <a:pt x="16" y="88"/>
                  <a:pt x="8" y="96"/>
                </a:cubicBezTo>
                <a:cubicBezTo>
                  <a:pt x="0" y="104"/>
                  <a:pt x="52" y="124"/>
                  <a:pt x="104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3" name="Freeform 67"/>
          <p:cNvSpPr>
            <a:spLocks/>
          </p:cNvSpPr>
          <p:nvPr/>
        </p:nvSpPr>
        <p:spPr bwMode="auto">
          <a:xfrm>
            <a:off x="4953000" y="2895600"/>
            <a:ext cx="266700" cy="1524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52" y="48"/>
              </a:cxn>
              <a:cxn ang="0">
                <a:pos x="8" y="48"/>
              </a:cxn>
              <a:cxn ang="0">
                <a:pos x="104" y="96"/>
              </a:cxn>
              <a:cxn ang="0">
                <a:pos x="152" y="96"/>
              </a:cxn>
              <a:cxn ang="0">
                <a:pos x="8" y="96"/>
              </a:cxn>
              <a:cxn ang="0">
                <a:pos x="104" y="144"/>
              </a:cxn>
            </a:cxnLst>
            <a:rect l="0" t="0" r="r" b="b"/>
            <a:pathLst>
              <a:path w="168" h="144">
                <a:moveTo>
                  <a:pt x="8" y="0"/>
                </a:moveTo>
                <a:cubicBezTo>
                  <a:pt x="80" y="20"/>
                  <a:pt x="152" y="40"/>
                  <a:pt x="152" y="48"/>
                </a:cubicBezTo>
                <a:cubicBezTo>
                  <a:pt x="152" y="56"/>
                  <a:pt x="16" y="40"/>
                  <a:pt x="8" y="48"/>
                </a:cubicBezTo>
                <a:cubicBezTo>
                  <a:pt x="0" y="56"/>
                  <a:pt x="80" y="88"/>
                  <a:pt x="104" y="96"/>
                </a:cubicBezTo>
                <a:cubicBezTo>
                  <a:pt x="128" y="104"/>
                  <a:pt x="168" y="96"/>
                  <a:pt x="152" y="96"/>
                </a:cubicBezTo>
                <a:cubicBezTo>
                  <a:pt x="136" y="96"/>
                  <a:pt x="16" y="88"/>
                  <a:pt x="8" y="96"/>
                </a:cubicBezTo>
                <a:cubicBezTo>
                  <a:pt x="0" y="104"/>
                  <a:pt x="52" y="124"/>
                  <a:pt x="104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23" name="Rectangle 107"/>
          <p:cNvSpPr>
            <a:spLocks noChangeArrowheads="1"/>
          </p:cNvSpPr>
          <p:nvPr/>
        </p:nvSpPr>
        <p:spPr bwMode="auto">
          <a:xfrm>
            <a:off x="2438400" y="3657600"/>
            <a:ext cx="4572000" cy="9144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26" name="Rectangle 110"/>
          <p:cNvSpPr>
            <a:spLocks noChangeArrowheads="1"/>
          </p:cNvSpPr>
          <p:nvPr/>
        </p:nvSpPr>
        <p:spPr bwMode="auto">
          <a:xfrm>
            <a:off x="3505200" y="3657600"/>
            <a:ext cx="1365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27" name="Rectangle 111"/>
          <p:cNvSpPr>
            <a:spLocks noChangeArrowheads="1"/>
          </p:cNvSpPr>
          <p:nvPr/>
        </p:nvSpPr>
        <p:spPr bwMode="auto">
          <a:xfrm>
            <a:off x="5791200" y="3657600"/>
            <a:ext cx="1365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29" name="Rectangle 113"/>
          <p:cNvSpPr>
            <a:spLocks noChangeArrowheads="1"/>
          </p:cNvSpPr>
          <p:nvPr/>
        </p:nvSpPr>
        <p:spPr bwMode="auto">
          <a:xfrm>
            <a:off x="3521075" y="3048000"/>
            <a:ext cx="109538" cy="1828800"/>
          </a:xfrm>
          <a:prstGeom prst="rect">
            <a:avLst/>
          </a:prstGeom>
          <a:solidFill>
            <a:srgbClr val="80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28" name="Rectangle 112"/>
          <p:cNvSpPr>
            <a:spLocks noChangeArrowheads="1"/>
          </p:cNvSpPr>
          <p:nvPr/>
        </p:nvSpPr>
        <p:spPr bwMode="auto">
          <a:xfrm>
            <a:off x="3467100" y="3013075"/>
            <a:ext cx="201613" cy="76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30" name="Rectangle 114"/>
          <p:cNvSpPr>
            <a:spLocks noChangeArrowheads="1"/>
          </p:cNvSpPr>
          <p:nvPr/>
        </p:nvSpPr>
        <p:spPr bwMode="auto">
          <a:xfrm>
            <a:off x="5807075" y="3048000"/>
            <a:ext cx="109538" cy="1828800"/>
          </a:xfrm>
          <a:prstGeom prst="rect">
            <a:avLst/>
          </a:prstGeom>
          <a:solidFill>
            <a:srgbClr val="80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31" name="Rectangle 115"/>
          <p:cNvSpPr>
            <a:spLocks noChangeArrowheads="1"/>
          </p:cNvSpPr>
          <p:nvPr/>
        </p:nvSpPr>
        <p:spPr bwMode="auto">
          <a:xfrm>
            <a:off x="5751513" y="3013075"/>
            <a:ext cx="201612" cy="76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32" name="Text Box 116"/>
          <p:cNvSpPr txBox="1">
            <a:spLocks noChangeArrowheads="1"/>
          </p:cNvSpPr>
          <p:nvPr/>
        </p:nvSpPr>
        <p:spPr bwMode="auto">
          <a:xfrm>
            <a:off x="7389813" y="2717800"/>
            <a:ext cx="885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i="1"/>
              <a:t>Ceramic</a:t>
            </a:r>
            <a:br>
              <a:rPr lang="en-US" altLang="zh-CN" sz="1400" b="1" i="1"/>
            </a:br>
            <a:r>
              <a:rPr lang="en-US" altLang="zh-CN" sz="1400" b="1" i="1"/>
              <a:t> plates</a:t>
            </a:r>
          </a:p>
        </p:txBody>
      </p:sp>
      <p:sp>
        <p:nvSpPr>
          <p:cNvPr id="34938" name="Rectangle 122"/>
          <p:cNvSpPr>
            <a:spLocks noChangeArrowheads="1"/>
          </p:cNvSpPr>
          <p:nvPr/>
        </p:nvSpPr>
        <p:spPr bwMode="auto">
          <a:xfrm>
            <a:off x="2438400" y="1143000"/>
            <a:ext cx="914400" cy="2514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39" name="Rectangle 123"/>
          <p:cNvSpPr>
            <a:spLocks noChangeArrowheads="1"/>
          </p:cNvSpPr>
          <p:nvPr/>
        </p:nvSpPr>
        <p:spPr bwMode="auto">
          <a:xfrm>
            <a:off x="6096000" y="1143000"/>
            <a:ext cx="914400" cy="2514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46" name="Text Box 130"/>
          <p:cNvSpPr txBox="1">
            <a:spLocks noChangeArrowheads="1"/>
          </p:cNvSpPr>
          <p:nvPr/>
        </p:nvSpPr>
        <p:spPr bwMode="auto">
          <a:xfrm>
            <a:off x="3833813" y="584200"/>
            <a:ext cx="165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400" b="1" i="1"/>
              <a:t>Cartridge heaters</a:t>
            </a:r>
          </a:p>
        </p:txBody>
      </p:sp>
      <p:sp>
        <p:nvSpPr>
          <p:cNvPr id="34948" name="Freeform 132"/>
          <p:cNvSpPr>
            <a:spLocks/>
          </p:cNvSpPr>
          <p:nvPr/>
        </p:nvSpPr>
        <p:spPr bwMode="auto">
          <a:xfrm>
            <a:off x="7162800" y="1981200"/>
            <a:ext cx="685800" cy="685800"/>
          </a:xfrm>
          <a:custGeom>
            <a:avLst/>
            <a:gdLst/>
            <a:ahLst/>
            <a:cxnLst>
              <a:cxn ang="0">
                <a:pos x="432" y="432"/>
              </a:cxn>
              <a:cxn ang="0">
                <a:pos x="288" y="144"/>
              </a:cxn>
              <a:cxn ang="0">
                <a:pos x="0" y="0"/>
              </a:cxn>
            </a:cxnLst>
            <a:rect l="0" t="0" r="r" b="b"/>
            <a:pathLst>
              <a:path w="432" h="432">
                <a:moveTo>
                  <a:pt x="432" y="432"/>
                </a:moveTo>
                <a:cubicBezTo>
                  <a:pt x="396" y="324"/>
                  <a:pt x="360" y="216"/>
                  <a:pt x="288" y="144"/>
                </a:cubicBezTo>
                <a:cubicBezTo>
                  <a:pt x="216" y="72"/>
                  <a:pt x="108" y="36"/>
                  <a:pt x="0" y="0"/>
                </a:cubicBezTo>
              </a:path>
            </a:pathLst>
          </a:custGeom>
          <a:noFill/>
          <a:ln w="9525" cap="rnd" cmpd="sng">
            <a:solidFill>
              <a:srgbClr val="FF0000"/>
            </a:solidFill>
            <a:prstDash val="sysDot"/>
            <a:round/>
            <a:headEnd type="none" w="med" len="med"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49" name="Freeform 133"/>
          <p:cNvSpPr>
            <a:spLocks/>
          </p:cNvSpPr>
          <p:nvPr/>
        </p:nvSpPr>
        <p:spPr bwMode="auto">
          <a:xfrm>
            <a:off x="7162800" y="3352800"/>
            <a:ext cx="685800" cy="7620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288" y="528"/>
              </a:cxn>
              <a:cxn ang="0">
                <a:pos x="0" y="720"/>
              </a:cxn>
            </a:cxnLst>
            <a:rect l="0" t="0" r="r" b="b"/>
            <a:pathLst>
              <a:path w="480" h="720">
                <a:moveTo>
                  <a:pt x="480" y="0"/>
                </a:moveTo>
                <a:cubicBezTo>
                  <a:pt x="424" y="204"/>
                  <a:pt x="368" y="408"/>
                  <a:pt x="288" y="528"/>
                </a:cubicBezTo>
                <a:cubicBezTo>
                  <a:pt x="208" y="648"/>
                  <a:pt x="104" y="684"/>
                  <a:pt x="0" y="720"/>
                </a:cubicBezTo>
              </a:path>
            </a:pathLst>
          </a:custGeom>
          <a:noFill/>
          <a:ln w="9525" cap="rnd" cmpd="sng">
            <a:solidFill>
              <a:srgbClr val="FF0000"/>
            </a:solidFill>
            <a:prstDash val="sysDot"/>
            <a:round/>
            <a:headEnd type="none" w="med" len="med"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50" name="Freeform 134"/>
          <p:cNvSpPr>
            <a:spLocks/>
          </p:cNvSpPr>
          <p:nvPr/>
        </p:nvSpPr>
        <p:spPr bwMode="auto">
          <a:xfrm>
            <a:off x="3898900" y="914400"/>
            <a:ext cx="444500" cy="1066800"/>
          </a:xfrm>
          <a:custGeom>
            <a:avLst/>
            <a:gdLst/>
            <a:ahLst/>
            <a:cxnLst>
              <a:cxn ang="0">
                <a:pos x="280" y="0"/>
              </a:cxn>
              <a:cxn ang="0">
                <a:pos x="40" y="432"/>
              </a:cxn>
              <a:cxn ang="0">
                <a:pos x="40" y="720"/>
              </a:cxn>
            </a:cxnLst>
            <a:rect l="0" t="0" r="r" b="b"/>
            <a:pathLst>
              <a:path w="280" h="720">
                <a:moveTo>
                  <a:pt x="280" y="0"/>
                </a:moveTo>
                <a:cubicBezTo>
                  <a:pt x="180" y="156"/>
                  <a:pt x="80" y="312"/>
                  <a:pt x="40" y="432"/>
                </a:cubicBezTo>
                <a:cubicBezTo>
                  <a:pt x="0" y="552"/>
                  <a:pt x="20" y="636"/>
                  <a:pt x="40" y="720"/>
                </a:cubicBezTo>
              </a:path>
            </a:pathLst>
          </a:custGeom>
          <a:noFill/>
          <a:ln w="9525" cap="rnd">
            <a:solidFill>
              <a:srgbClr val="FF0000"/>
            </a:solidFill>
            <a:prstDash val="sysDot"/>
            <a:round/>
            <a:headEnd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51" name="Freeform 135"/>
          <p:cNvSpPr>
            <a:spLocks/>
          </p:cNvSpPr>
          <p:nvPr/>
        </p:nvSpPr>
        <p:spPr bwMode="auto">
          <a:xfrm>
            <a:off x="4724400" y="914400"/>
            <a:ext cx="1588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24"/>
              </a:cxn>
            </a:cxnLst>
            <a:rect l="0" t="0" r="r" b="b"/>
            <a:pathLst>
              <a:path w="1" h="624">
                <a:moveTo>
                  <a:pt x="0" y="0"/>
                </a:moveTo>
                <a:cubicBezTo>
                  <a:pt x="0" y="0"/>
                  <a:pt x="0" y="312"/>
                  <a:pt x="0" y="624"/>
                </a:cubicBezTo>
              </a:path>
            </a:pathLst>
          </a:custGeom>
          <a:noFill/>
          <a:ln w="9525" cap="rnd">
            <a:solidFill>
              <a:srgbClr val="FF0000"/>
            </a:solidFill>
            <a:prstDash val="sysDot"/>
            <a:round/>
            <a:headEnd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52" name="Freeform 136"/>
          <p:cNvSpPr>
            <a:spLocks/>
          </p:cNvSpPr>
          <p:nvPr/>
        </p:nvSpPr>
        <p:spPr bwMode="auto">
          <a:xfrm flipH="1">
            <a:off x="5118100" y="914400"/>
            <a:ext cx="444500" cy="1066800"/>
          </a:xfrm>
          <a:custGeom>
            <a:avLst/>
            <a:gdLst/>
            <a:ahLst/>
            <a:cxnLst>
              <a:cxn ang="0">
                <a:pos x="280" y="0"/>
              </a:cxn>
              <a:cxn ang="0">
                <a:pos x="40" y="432"/>
              </a:cxn>
              <a:cxn ang="0">
                <a:pos x="40" y="720"/>
              </a:cxn>
            </a:cxnLst>
            <a:rect l="0" t="0" r="r" b="b"/>
            <a:pathLst>
              <a:path w="280" h="720">
                <a:moveTo>
                  <a:pt x="280" y="0"/>
                </a:moveTo>
                <a:cubicBezTo>
                  <a:pt x="180" y="156"/>
                  <a:pt x="80" y="312"/>
                  <a:pt x="40" y="432"/>
                </a:cubicBezTo>
                <a:cubicBezTo>
                  <a:pt x="0" y="552"/>
                  <a:pt x="20" y="636"/>
                  <a:pt x="40" y="720"/>
                </a:cubicBezTo>
              </a:path>
            </a:pathLst>
          </a:custGeom>
          <a:noFill/>
          <a:ln w="9525" cap="rnd">
            <a:solidFill>
              <a:srgbClr val="FF0000"/>
            </a:solidFill>
            <a:prstDash val="sysDot"/>
            <a:round/>
            <a:headEnd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54" name="Text Box 138"/>
          <p:cNvSpPr txBox="1">
            <a:spLocks noChangeArrowheads="1"/>
          </p:cNvSpPr>
          <p:nvPr/>
        </p:nvSpPr>
        <p:spPr bwMode="auto">
          <a:xfrm>
            <a:off x="728663" y="2717800"/>
            <a:ext cx="1404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400" b="1" i="1"/>
              <a:t>Thermocouple</a:t>
            </a:r>
          </a:p>
        </p:txBody>
      </p:sp>
      <p:sp>
        <p:nvSpPr>
          <p:cNvPr id="34955" name="Rectangle 139"/>
          <p:cNvSpPr>
            <a:spLocks noChangeArrowheads="1"/>
          </p:cNvSpPr>
          <p:nvPr/>
        </p:nvSpPr>
        <p:spPr bwMode="auto">
          <a:xfrm>
            <a:off x="1600200" y="4572000"/>
            <a:ext cx="6248400" cy="12192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1400" b="1" i="1"/>
              <a:t>Sample Stage in beamline</a:t>
            </a:r>
          </a:p>
        </p:txBody>
      </p:sp>
      <p:sp>
        <p:nvSpPr>
          <p:cNvPr id="34956" name="Text Box 140"/>
          <p:cNvSpPr txBox="1">
            <a:spLocks noChangeArrowheads="1"/>
          </p:cNvSpPr>
          <p:nvPr/>
        </p:nvSpPr>
        <p:spPr bwMode="auto">
          <a:xfrm>
            <a:off x="1295400" y="2416175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400" b="1" i="1"/>
              <a:t>Sample</a:t>
            </a:r>
          </a:p>
        </p:txBody>
      </p:sp>
      <p:sp>
        <p:nvSpPr>
          <p:cNvPr id="34958" name="Freeform 142"/>
          <p:cNvSpPr>
            <a:spLocks/>
          </p:cNvSpPr>
          <p:nvPr/>
        </p:nvSpPr>
        <p:spPr bwMode="auto">
          <a:xfrm>
            <a:off x="2133600" y="2590800"/>
            <a:ext cx="25908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6" y="0"/>
              </a:cxn>
              <a:cxn ang="0">
                <a:pos x="1632" y="288"/>
              </a:cxn>
            </a:cxnLst>
            <a:rect l="0" t="0" r="r" b="b"/>
            <a:pathLst>
              <a:path w="1632" h="288">
                <a:moveTo>
                  <a:pt x="0" y="0"/>
                </a:moveTo>
                <a:lnTo>
                  <a:pt x="1536" y="0"/>
                </a:lnTo>
                <a:lnTo>
                  <a:pt x="1632" y="28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ysDot"/>
            <a:round/>
            <a:headEnd type="none" w="med" len="med"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975" name="Group 159"/>
          <p:cNvGrpSpPr>
            <a:grpSpLocks/>
          </p:cNvGrpSpPr>
          <p:nvPr/>
        </p:nvGrpSpPr>
        <p:grpSpPr bwMode="auto">
          <a:xfrm>
            <a:off x="990600" y="1143000"/>
            <a:ext cx="990600" cy="920750"/>
            <a:chOff x="52" y="2576"/>
            <a:chExt cx="850" cy="789"/>
          </a:xfrm>
        </p:grpSpPr>
        <p:sp>
          <p:nvSpPr>
            <p:cNvPr id="34966" name="Line 150"/>
            <p:cNvSpPr>
              <a:spLocks noChangeShapeType="1"/>
            </p:cNvSpPr>
            <p:nvPr/>
          </p:nvSpPr>
          <p:spPr bwMode="auto">
            <a:xfrm flipV="1">
              <a:off x="676" y="278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967" name="Line 151"/>
            <p:cNvSpPr>
              <a:spLocks noChangeShapeType="1"/>
            </p:cNvSpPr>
            <p:nvPr/>
          </p:nvSpPr>
          <p:spPr bwMode="auto">
            <a:xfrm flipH="1">
              <a:off x="244" y="32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71" name="Group 155"/>
            <p:cNvGrpSpPr>
              <a:grpSpLocks/>
            </p:cNvGrpSpPr>
            <p:nvPr/>
          </p:nvGrpSpPr>
          <p:grpSpPr bwMode="auto">
            <a:xfrm>
              <a:off x="597" y="3143"/>
              <a:ext cx="144" cy="144"/>
              <a:chOff x="432" y="3360"/>
              <a:chExt cx="240" cy="240"/>
            </a:xfrm>
          </p:grpSpPr>
          <p:sp>
            <p:nvSpPr>
              <p:cNvPr id="34969" name="Oval 153"/>
              <p:cNvSpPr>
                <a:spLocks noChangeArrowheads="1"/>
              </p:cNvSpPr>
              <p:nvPr/>
            </p:nvSpPr>
            <p:spPr bwMode="auto">
              <a:xfrm>
                <a:off x="528" y="34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70" name="Oval 154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972" name="Text Box 156"/>
            <p:cNvSpPr txBox="1">
              <a:spLocks noChangeArrowheads="1"/>
            </p:cNvSpPr>
            <p:nvPr/>
          </p:nvSpPr>
          <p:spPr bwMode="auto">
            <a:xfrm>
              <a:off x="52" y="3104"/>
              <a:ext cx="178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 b="1"/>
                <a:t>x</a:t>
              </a:r>
            </a:p>
          </p:txBody>
        </p:sp>
        <p:sp>
          <p:nvSpPr>
            <p:cNvPr id="34973" name="Text Box 157"/>
            <p:cNvSpPr txBox="1">
              <a:spLocks noChangeArrowheads="1"/>
            </p:cNvSpPr>
            <p:nvPr/>
          </p:nvSpPr>
          <p:spPr bwMode="auto">
            <a:xfrm>
              <a:off x="724" y="3104"/>
              <a:ext cx="178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 b="1"/>
                <a:t>y</a:t>
              </a:r>
            </a:p>
          </p:txBody>
        </p:sp>
        <p:sp>
          <p:nvSpPr>
            <p:cNvPr id="34974" name="Text Box 158"/>
            <p:cNvSpPr txBox="1">
              <a:spLocks noChangeArrowheads="1"/>
            </p:cNvSpPr>
            <p:nvPr/>
          </p:nvSpPr>
          <p:spPr bwMode="auto">
            <a:xfrm>
              <a:off x="581" y="2576"/>
              <a:ext cx="171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 b="1"/>
                <a:t>z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6201</TotalTime>
  <Words>120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Equation</vt:lpstr>
      <vt:lpstr>Microsoft Equation 3.0</vt:lpstr>
      <vt:lpstr>Slide 1</vt:lpstr>
      <vt:lpstr>Slide 2</vt:lpstr>
      <vt:lpstr>Slide 3</vt:lpstr>
      <vt:lpstr>Slide 4</vt:lpstr>
    </vt:vector>
  </TitlesOfParts>
  <Company>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Tao Sun</dc:creator>
  <cp:lastModifiedBy>Joseph Strzalka</cp:lastModifiedBy>
  <cp:revision>207</cp:revision>
  <dcterms:created xsi:type="dcterms:W3CDTF">2007-02-07T16:53:16Z</dcterms:created>
  <dcterms:modified xsi:type="dcterms:W3CDTF">2011-05-17T16:13:08Z</dcterms:modified>
</cp:coreProperties>
</file>